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x-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28"/>
  </p:notesMasterIdLst>
  <p:handoutMasterIdLst>
    <p:handoutMasterId r:id="rId29"/>
  </p:handoutMasterIdLst>
  <p:sldIdLst>
    <p:sldId id="256" r:id="rId2"/>
    <p:sldId id="407" r:id="rId3"/>
    <p:sldId id="380" r:id="rId4"/>
    <p:sldId id="438" r:id="rId5"/>
    <p:sldId id="412" r:id="rId6"/>
    <p:sldId id="269" r:id="rId7"/>
    <p:sldId id="434" r:id="rId8"/>
    <p:sldId id="287" r:id="rId9"/>
    <p:sldId id="420" r:id="rId10"/>
    <p:sldId id="353" r:id="rId11"/>
    <p:sldId id="294" r:id="rId12"/>
    <p:sldId id="302" r:id="rId13"/>
    <p:sldId id="304" r:id="rId14"/>
    <p:sldId id="306" r:id="rId15"/>
    <p:sldId id="307" r:id="rId16"/>
    <p:sldId id="308" r:id="rId17"/>
    <p:sldId id="309" r:id="rId18"/>
    <p:sldId id="310" r:id="rId19"/>
    <p:sldId id="379" r:id="rId20"/>
    <p:sldId id="311" r:id="rId21"/>
    <p:sldId id="394" r:id="rId22"/>
    <p:sldId id="395" r:id="rId23"/>
    <p:sldId id="417" r:id="rId24"/>
    <p:sldId id="418" r:id="rId25"/>
    <p:sldId id="419" r:id="rId26"/>
    <p:sldId id="404" r:id="rId27"/>
  </p:sldIdLst>
  <p:sldSz cx="9144000" cy="6858000" type="letter"/>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96">
          <p15:clr>
            <a:srgbClr val="A4A3A4"/>
          </p15:clr>
        </p15:guide>
        <p15:guide id="2" pos="29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A713"/>
    <a:srgbClr val="777C4F"/>
    <a:srgbClr val="9B0A39"/>
    <a:srgbClr val="009900"/>
    <a:srgbClr val="969696"/>
    <a:srgbClr val="6600FF"/>
    <a:srgbClr val="FF00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85452" autoAdjust="0"/>
  </p:normalViewPr>
  <p:slideViewPr>
    <p:cSldViewPr>
      <p:cViewPr varScale="1">
        <p:scale>
          <a:sx n="113" d="100"/>
          <a:sy n="113" d="100"/>
        </p:scale>
        <p:origin x="140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60" y="1800"/>
      </p:cViewPr>
      <p:guideLst>
        <p:guide orient="horz" pos="2196"/>
        <p:guide pos="29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4983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19412" tIns="0" rIns="19412" bIns="0" numCol="1" anchor="t" anchorCtr="0" compatLnSpc="1">
            <a:prstTxWarp prst="textNoShape">
              <a:avLst/>
            </a:prstTxWarp>
          </a:bodyPr>
          <a:lstStyle>
            <a:lvl1pPr defTabSz="931863">
              <a:defRPr sz="1000" i="1">
                <a:latin typeface="Arial" charset="0"/>
              </a:defRPr>
            </a:lvl1pPr>
          </a:lstStyle>
          <a:p>
            <a:pPr>
              <a:defRPr/>
            </a:pPr>
            <a:endParaRPr lang="en-US"/>
          </a:p>
        </p:txBody>
      </p:sp>
      <p:sp>
        <p:nvSpPr>
          <p:cNvPr id="2051"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19412" tIns="0" rIns="19412" bIns="0" numCol="1" anchor="t" anchorCtr="0" compatLnSpc="1">
            <a:prstTxWarp prst="textNoShape">
              <a:avLst/>
            </a:prstTxWarp>
          </a:bodyPr>
          <a:lstStyle>
            <a:lvl1pPr algn="r" defTabSz="931863">
              <a:defRPr sz="1000" i="1">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92213" y="703263"/>
            <a:ext cx="4630737"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824" tIns="46913" rIns="93824" bIns="469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19412" tIns="0" rIns="19412" bIns="0" numCol="1" anchor="b" anchorCtr="0" compatLnSpc="1">
            <a:prstTxWarp prst="textNoShape">
              <a:avLst/>
            </a:prstTxWarp>
          </a:bodyPr>
          <a:lstStyle>
            <a:lvl1pPr defTabSz="931863">
              <a:defRPr sz="1000" i="1">
                <a:latin typeface="Arial" charset="0"/>
              </a:defRPr>
            </a:lvl1pPr>
          </a:lstStyle>
          <a:p>
            <a:pPr>
              <a:defRPr/>
            </a:pPr>
            <a:endParaRPr lang="en-US"/>
          </a:p>
        </p:txBody>
      </p:sp>
      <p:sp>
        <p:nvSpPr>
          <p:cNvPr id="2055"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19412" tIns="0" rIns="19412" bIns="0" numCol="1" anchor="b" anchorCtr="0" compatLnSpc="1">
            <a:prstTxWarp prst="textNoShape">
              <a:avLst/>
            </a:prstTxWarp>
          </a:bodyPr>
          <a:lstStyle>
            <a:lvl1pPr algn="r" defTabSz="931863">
              <a:defRPr sz="1000" i="1">
                <a:latin typeface="Arial" panose="020B0604020202020204" pitchFamily="34" charset="0"/>
              </a:defRPr>
            </a:lvl1pPr>
          </a:lstStyle>
          <a:p>
            <a:pPr>
              <a:defRPr/>
            </a:pPr>
            <a:fld id="{34D2DE36-B0A5-4DDD-BA51-CD0AE98685B0}" type="slidenum">
              <a:rPr lang="en-US" altLang="en-US"/>
              <a:pPr>
                <a:defRPr/>
              </a:pPr>
              <a:t>‹#›</a:t>
            </a:fld>
            <a:endParaRPr lang="en-US" altLang="en-US"/>
          </a:p>
        </p:txBody>
      </p:sp>
    </p:spTree>
    <p:extLst>
      <p:ext uri="{BB962C8B-B14F-4D97-AF65-F5344CB8AC3E}">
        <p14:creationId xmlns:p14="http://schemas.microsoft.com/office/powerpoint/2010/main" val="28528466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21421BD0-BABB-485C-844D-AC6F5D4B5708}" type="slidenum">
              <a:rPr lang="en-US" altLang="en-US" sz="1000" smtClean="0">
                <a:latin typeface="Arial" panose="020B0604020202020204" pitchFamily="34" charset="0"/>
              </a:rPr>
              <a:pPr/>
              <a:t>1</a:t>
            </a:fld>
            <a:endParaRPr lang="en-US" altLang="en-US" sz="1000" smtClean="0">
              <a:latin typeface="Arial" panose="020B0604020202020204" pitchFamily="34"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title you give to the presentation can be anything that  describes what the presentation is all about.  If it’s got a catchy title, the better.</a:t>
            </a:r>
          </a:p>
        </p:txBody>
      </p:sp>
    </p:spTree>
    <p:extLst>
      <p:ext uri="{BB962C8B-B14F-4D97-AF65-F5344CB8AC3E}">
        <p14:creationId xmlns:p14="http://schemas.microsoft.com/office/powerpoint/2010/main" val="2760112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5ABB9370-85FA-4C61-BE93-E8ACFD749EE2}" type="slidenum">
              <a:rPr lang="en-US" altLang="en-US" sz="1000" smtClean="0">
                <a:latin typeface="Arial" panose="020B0604020202020204" pitchFamily="34" charset="0"/>
              </a:rPr>
              <a:pPr/>
              <a:t>10</a:t>
            </a:fld>
            <a:endParaRPr lang="en-US" altLang="en-US" sz="1000" smtClean="0">
              <a:latin typeface="Arial" panose="020B0604020202020204"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slide illustrates a typical institutional statement regarding who is considered to be school officials.  For this slide, substitute your institutional statement on who are school officials at your institution.</a:t>
            </a:r>
          </a:p>
        </p:txBody>
      </p:sp>
    </p:spTree>
    <p:extLst>
      <p:ext uri="{BB962C8B-B14F-4D97-AF65-F5344CB8AC3E}">
        <p14:creationId xmlns:p14="http://schemas.microsoft.com/office/powerpoint/2010/main" val="2422227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7707F89B-64A8-44C8-B2C0-2CFECB55B218}" type="slidenum">
              <a:rPr lang="en-US" altLang="en-US" sz="1000" smtClean="0">
                <a:latin typeface="Arial" panose="020B0604020202020204" pitchFamily="34" charset="0"/>
              </a:rPr>
              <a:pPr/>
              <a:t>11</a:t>
            </a:fld>
            <a:endParaRPr lang="en-US" altLang="en-US" sz="1000" smtClean="0">
              <a:latin typeface="Arial" panose="020B0604020202020204" pitchFamily="34" charset="0"/>
            </a:endParaRPr>
          </a:p>
        </p:txBody>
      </p:sp>
      <p:sp>
        <p:nvSpPr>
          <p:cNvPr id="24579" name="Rectangle 2"/>
          <p:cNvSpPr>
            <a:spLocks noGrp="1" noRot="1" noChangeAspect="1" noChangeArrowheads="1" noTextEdit="1"/>
          </p:cNvSpPr>
          <p:nvPr>
            <p:ph type="sldImg"/>
          </p:nvPr>
        </p:nvSpPr>
        <p:spPr>
          <a:ln cap="flat"/>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smtClean="0"/>
              <a:t>There are three main areas of education records that students do not have the right to view. They are shown in this slide.  </a:t>
            </a:r>
          </a:p>
          <a:p>
            <a:r>
              <a:rPr lang="en-US" altLang="en-US" sz="1000" smtClean="0"/>
              <a:t>If you come from a selective institution, you may want to find out how the admissions office handles confidential letters of recommendation.  Some selective institutions request the applicant to indicate whether they waive, or do not waive, their right to inspect a confidential letter or recommendation prior to providing the form to the person requested to write the letter.  Thus, the counselor, headmaster, principal, clergy, etc.  knows before writing the letter if the student has waived the right to subsequently review the letter of recommendation.  Remember that the confidential letter of recommendation becomes an “education record” if maintained by the institution after the student has begun attending the institution.  Therefore, if the student has not waived his/her right to review the letter, or has not been given the opportunity to waive his/her right, it is subject to review by the student.  You may want to find out if the individuals writing the letters of recommendations are assuming that these letters are confidential when, in fact, these letters may legally be reviewed by the student after the student is attending the institution.  </a:t>
            </a:r>
          </a:p>
          <a:p>
            <a:r>
              <a:rPr lang="en-US" altLang="en-US" sz="1000" smtClean="0"/>
              <a:t>You may want to get an example of an admissions packet if you are from an institution that requires written recommendations from applicants.  You will either find that the institution is not asking the student to waive their rights to subsequent review (therefore, the recommendation will be subject to review by the student after they are admitted) or there is a section where the “applicant” can indicate whether they have waived their right to subsequent review of the recommendation. This is probably a slide that should be included in presentations to both faculty and staff.</a:t>
            </a:r>
            <a:endParaRPr lang="en-US" altLang="en-US" smtClean="0"/>
          </a:p>
        </p:txBody>
      </p:sp>
    </p:spTree>
    <p:extLst>
      <p:ext uri="{BB962C8B-B14F-4D97-AF65-F5344CB8AC3E}">
        <p14:creationId xmlns:p14="http://schemas.microsoft.com/office/powerpoint/2010/main" val="1951092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509964FE-CD81-4EB0-99F5-144313A764E0}" type="slidenum">
              <a:rPr lang="en-US" altLang="en-US" sz="1000" smtClean="0">
                <a:latin typeface="Arial" panose="020B0604020202020204" pitchFamily="34" charset="0"/>
              </a:rPr>
              <a:pPr/>
              <a:t>12</a:t>
            </a:fld>
            <a:endParaRPr lang="en-US" altLang="en-US" sz="1000" smtClean="0">
              <a:latin typeface="Arial" panose="020B0604020202020204" pitchFamily="34" charset="0"/>
            </a:endParaRPr>
          </a:p>
        </p:txBody>
      </p:sp>
      <p:sp>
        <p:nvSpPr>
          <p:cNvPr id="26627" name="Rectangle 2"/>
          <p:cNvSpPr>
            <a:spLocks noGrp="1" noRot="1" noChangeAspect="1" noChangeArrowheads="1" noTextEdit="1"/>
          </p:cNvSpPr>
          <p:nvPr>
            <p:ph type="sldImg"/>
          </p:nvPr>
        </p:nvSpPr>
        <p:spPr>
          <a:ln cap="flat"/>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a summary slide regarding one of essential statements in FERPA: a student’s written permission is required to release information unless the release is justified under one of the exceptions to written permission found in the law.</a:t>
            </a:r>
          </a:p>
          <a:p>
            <a:r>
              <a:rPr lang="en-US" altLang="en-US" smtClean="0"/>
              <a:t>Using a transcript request as an example, we normally get three of the four criteria specified in this slide: a. (the records to be released), c. (party/parties to whom disclosure is to be made), and d. (signature of student and date).  We often do not obtain b. (the purpose of the disclosure) particularly with a transcript request. Although this may be a technical violation of FERPA by not obtaining the purpose for the release, we must balance legal requirements against the realities of the amount of time it might take to obtain this information from the student if it was not provided initially.  The most important of the criteria specified are: a. the records to be released, c. to whom, and d. the signature of the student whose records are to be released and date of the signature.</a:t>
            </a:r>
          </a:p>
        </p:txBody>
      </p:sp>
    </p:spTree>
    <p:extLst>
      <p:ext uri="{BB962C8B-B14F-4D97-AF65-F5344CB8AC3E}">
        <p14:creationId xmlns:p14="http://schemas.microsoft.com/office/powerpoint/2010/main" val="3995643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FFF844CF-E370-4E29-965E-6004069D5F29}" type="slidenum">
              <a:rPr lang="en-US" altLang="en-US" sz="1000" smtClean="0">
                <a:latin typeface="Arial" panose="020B0604020202020204" pitchFamily="34" charset="0"/>
              </a:rPr>
              <a:pPr/>
              <a:t>13</a:t>
            </a:fld>
            <a:endParaRPr lang="en-US" altLang="en-US" sz="1000" smtClean="0">
              <a:latin typeface="Arial" panose="020B0604020202020204" pitchFamily="34" charset="0"/>
            </a:endParaRPr>
          </a:p>
        </p:txBody>
      </p:sp>
      <p:sp>
        <p:nvSpPr>
          <p:cNvPr id="28675" name="Rectangle 2"/>
          <p:cNvSpPr>
            <a:spLocks noGrp="1" noRot="1" noChangeAspect="1" noChangeArrowheads="1" noTextEdit="1"/>
          </p:cNvSpPr>
          <p:nvPr>
            <p:ph type="sldImg"/>
          </p:nvPr>
        </p:nvSpPr>
        <p:spPr>
          <a:ln cap="flat"/>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following nine slides are the at heart of where we spend most of our time as records keepers in interpreting FERPA.  These slides show why and/or to whom education records may be released without the student’s written permission. </a:t>
            </a:r>
          </a:p>
          <a:p>
            <a:endParaRPr lang="en-US" altLang="en-US" smtClean="0"/>
          </a:p>
          <a:p>
            <a:r>
              <a:rPr lang="en-US" altLang="en-US" smtClean="0"/>
              <a:t>If you are a subscriber to regist-l or scr-l, count how many FERPA questions fall into the “exceptions” category.  In one survey of questions from registrar-l (regist-l) and the small-college-registrars discussion lists (scr-l) covering a period of three months in 2000, 8 out of every 10 questions on FERPA focused on this section.</a:t>
            </a:r>
          </a:p>
          <a:p>
            <a:r>
              <a:rPr lang="en-US" altLang="en-US" smtClean="0"/>
              <a:t>Note the differences in these slides between the words “may”and “must”.  These words have a significant impact on how institutions comply with FERPA.  It also means that institutions don’t have to be consistent but may decide to release information based on an individual situation. </a:t>
            </a:r>
          </a:p>
        </p:txBody>
      </p:sp>
    </p:spTree>
    <p:extLst>
      <p:ext uri="{BB962C8B-B14F-4D97-AF65-F5344CB8AC3E}">
        <p14:creationId xmlns:p14="http://schemas.microsoft.com/office/powerpoint/2010/main" val="2692663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1431500B-4F7C-43FA-9DDB-C05BBB36D76E}" type="slidenum">
              <a:rPr lang="en-US" altLang="en-US" sz="1000" smtClean="0">
                <a:latin typeface="Arial" panose="020B0604020202020204" pitchFamily="34" charset="0"/>
              </a:rPr>
              <a:pPr/>
              <a:t>14</a:t>
            </a:fld>
            <a:endParaRPr lang="en-US" altLang="en-US" sz="1000" smtClean="0">
              <a:latin typeface="Arial" panose="020B0604020202020204" pitchFamily="34" charset="0"/>
            </a:endParaRPr>
          </a:p>
        </p:txBody>
      </p:sp>
      <p:sp>
        <p:nvSpPr>
          <p:cNvPr id="30723" name="Rectangle 2"/>
          <p:cNvSpPr>
            <a:spLocks noGrp="1" noRot="1" noChangeAspect="1" noChangeArrowheads="1" noTextEdit="1"/>
          </p:cNvSpPr>
          <p:nvPr>
            <p:ph type="sldImg"/>
          </p:nvPr>
        </p:nvSpPr>
        <p:spPr>
          <a:ln cap="flat"/>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 continuation of the exceptions-to-written-permission topic.</a:t>
            </a:r>
          </a:p>
          <a:p>
            <a:r>
              <a:rPr lang="en-US" altLang="en-US" smtClean="0"/>
              <a:t>Item c. permits institutions to send any non-directory information to institutions where the student is seeking to enroll.  Note the notification requirement. </a:t>
            </a:r>
          </a:p>
          <a:p>
            <a:r>
              <a:rPr lang="en-US" altLang="en-US" smtClean="0"/>
              <a:t>Anecdotal: Shortly after FERPA was passed in 1974, a registrar received a call from the  Dean of the Marshall University College of Education.  The Dean said he had received a transcript from the registrar’s institution from an applicant who was seeking admission to the graduate program in education at Marshall.  The Dean said he believed the transcript had been forged and wanted assistance from the registrar to verify the forgery.  Based on exception c. shown in this slide, the registrar was able to discuss the student’s record with the Dean.  They concluded  that the applicant had given herself two additional years of credit and a bachelor’s degree.  The registrar notified the student of the disclosure and informed her that any transcripts that she requested to be sent in the future would have to be sent directly to a bonafide third party and not to herself.  The registrar never heard from the student again.  </a:t>
            </a:r>
          </a:p>
        </p:txBody>
      </p:sp>
    </p:spTree>
    <p:extLst>
      <p:ext uri="{BB962C8B-B14F-4D97-AF65-F5344CB8AC3E}">
        <p14:creationId xmlns:p14="http://schemas.microsoft.com/office/powerpoint/2010/main" val="429042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2FA146F3-28F9-4750-99C3-81A7DC4271D6}" type="slidenum">
              <a:rPr lang="en-US" altLang="en-US" sz="1000" smtClean="0">
                <a:latin typeface="Arial" panose="020B0604020202020204" pitchFamily="34" charset="0"/>
              </a:rPr>
              <a:pPr/>
              <a:t>15</a:t>
            </a:fld>
            <a:endParaRPr lang="en-US" altLang="en-US" sz="1000" smtClean="0">
              <a:latin typeface="Arial" panose="020B0604020202020204" pitchFamily="34" charset="0"/>
            </a:endParaRPr>
          </a:p>
        </p:txBody>
      </p:sp>
      <p:sp>
        <p:nvSpPr>
          <p:cNvPr id="32771" name="Rectangle 2"/>
          <p:cNvSpPr>
            <a:spLocks noGrp="1" noRot="1" noChangeAspect="1" noChangeArrowheads="1" noTextEdit="1"/>
          </p:cNvSpPr>
          <p:nvPr>
            <p:ph type="sldImg"/>
          </p:nvPr>
        </p:nvSpPr>
        <p:spPr>
          <a:ln cap="flat"/>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Under d., the definition of financial aid does not extend to parents.  Institutions could however release grades to companies who are providing tuition reimbursement to their employees without obtaining written permission from the student.  Remember an institution MAY do this.  They do not have to.</a:t>
            </a:r>
          </a:p>
          <a:p>
            <a:endParaRPr lang="en-US" altLang="en-US" smtClean="0"/>
          </a:p>
          <a:p>
            <a:r>
              <a:rPr lang="en-US" altLang="en-US" smtClean="0"/>
              <a:t>The intent of e. is to provide institutions with the ability to cooperate in regional, state, national standardized testing activities or studies that can be of benefit to the institution without obtaining the students’ written permission first.  This is the section that some registrars have used in justifying the release of personally identifiable information to doctoral students who are working on research related to their dissertation.  This latter instance may be a “stretch,” but as long as the researcher understands FERPA and agrees to keep the information confidential and destroy the information when finished, it is probably worth the risk.  Again, this is a situational matter.  You may approve one research request for personally identifiable information and not approve others.  Or, you may decide to reject all requests.</a:t>
            </a:r>
          </a:p>
        </p:txBody>
      </p:sp>
    </p:spTree>
    <p:extLst>
      <p:ext uri="{BB962C8B-B14F-4D97-AF65-F5344CB8AC3E}">
        <p14:creationId xmlns:p14="http://schemas.microsoft.com/office/powerpoint/2010/main" val="1684766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48613B9E-BE21-474B-B118-9C55E5CF83D1}" type="slidenum">
              <a:rPr lang="en-US" altLang="en-US" sz="1000" smtClean="0">
                <a:latin typeface="Arial" panose="020B0604020202020204" pitchFamily="34" charset="0"/>
              </a:rPr>
              <a:pPr/>
              <a:t>16</a:t>
            </a:fld>
            <a:endParaRPr lang="en-US" altLang="en-US" sz="1000" smtClean="0">
              <a:latin typeface="Arial" panose="020B0604020202020204" pitchFamily="34" charset="0"/>
            </a:endParaRPr>
          </a:p>
        </p:txBody>
      </p:sp>
      <p:sp>
        <p:nvSpPr>
          <p:cNvPr id="34819" name="Rectangle 2"/>
          <p:cNvSpPr>
            <a:spLocks noGrp="1" noRot="1" noChangeAspect="1" noChangeArrowheads="1" noTextEdit="1"/>
          </p:cNvSpPr>
          <p:nvPr>
            <p:ph type="sldImg"/>
          </p:nvPr>
        </p:nvSpPr>
        <p:spPr>
          <a:ln cap="flat"/>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Under f., there have been times when accrediting groups have requested a random set of records to be reviewed by an accreditation team either prior to the on-site visit or during the on-site visit.  This exception permits school officials to provide this information to members of the accrediting team without obtaining the student’s written permission as long as the release is to comply with part of the accreditation process.</a:t>
            </a:r>
          </a:p>
          <a:p>
            <a:endParaRPr lang="en-US" altLang="en-US" smtClean="0"/>
          </a:p>
          <a:p>
            <a:r>
              <a:rPr lang="en-US" altLang="en-US" smtClean="0"/>
              <a:t>Under g., this is where an institution may release non-directory information to parents.  This also identifies the conditions under which parents qualify.  IRS Code of 1986, Section 152 basically says that, in the last and most-recent federal income tax return of the parent, the student has been identified as a dependent.  Institutions must determine that dependency first before releasing information to parents.  If the dependency cannot be established, the parents are not entitled to non-directory information under this exception to written permission.  There is a summary slide later on what FERPA says about parents. </a:t>
            </a:r>
          </a:p>
        </p:txBody>
      </p:sp>
    </p:spTree>
    <p:extLst>
      <p:ext uri="{BB962C8B-B14F-4D97-AF65-F5344CB8AC3E}">
        <p14:creationId xmlns:p14="http://schemas.microsoft.com/office/powerpoint/2010/main" val="879842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EB539FC4-AE59-4E10-9E9D-DFB8EBDDFADA}" type="slidenum">
              <a:rPr lang="en-US" altLang="en-US" sz="1000" smtClean="0">
                <a:latin typeface="Arial" panose="020B0604020202020204" pitchFamily="34" charset="0"/>
              </a:rPr>
              <a:pPr/>
              <a:t>17</a:t>
            </a:fld>
            <a:endParaRPr lang="en-US" altLang="en-US" sz="1000" smtClean="0">
              <a:latin typeface="Arial" panose="020B0604020202020204" pitchFamily="34" charset="0"/>
            </a:endParaRPr>
          </a:p>
        </p:txBody>
      </p:sp>
      <p:sp>
        <p:nvSpPr>
          <p:cNvPr id="36867" name="Rectangle 2"/>
          <p:cNvSpPr>
            <a:spLocks noGrp="1" noRot="1" noChangeAspect="1" noChangeArrowheads="1" noTextEdit="1"/>
          </p:cNvSpPr>
          <p:nvPr>
            <p:ph type="sldImg"/>
          </p:nvPr>
        </p:nvSpPr>
        <p:spPr>
          <a:ln cap="flat"/>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the subpoena exception.  Refer to chapter 6.26 of the 2001 AACRAO FERPA Guide for more information on responding to subpoenas. The information in </a:t>
            </a:r>
            <a:r>
              <a:rPr lang="en-US" altLang="en-US" b="1" smtClean="0"/>
              <a:t>light gray </a:t>
            </a:r>
            <a:r>
              <a:rPr lang="en-US" altLang="en-US" smtClean="0"/>
              <a:t>in this slide was added in 1996 in response to law enforcement officials’ requests that the student notification requirement in this section was hindering their law enforcement efforts (drug busts, etc.; if the student is notified, they have more of a tendency to disappear if they have broken the law). </a:t>
            </a:r>
          </a:p>
          <a:p>
            <a:endParaRPr lang="en-US" altLang="en-US" smtClean="0"/>
          </a:p>
          <a:p>
            <a:r>
              <a:rPr lang="en-US" altLang="en-US" smtClean="0"/>
              <a:t>An IRS summons is similar to a subpoena.</a:t>
            </a:r>
          </a:p>
          <a:p>
            <a:r>
              <a:rPr lang="en-US" altLang="en-US" smtClean="0"/>
              <a:t>Note: The words in light gray color in on any of the slides in this section are actually red in the powerpoint presentation when projected onto a screen that an audience sees.</a:t>
            </a:r>
          </a:p>
          <a:p>
            <a:endParaRPr lang="en-US" altLang="en-US" smtClean="0"/>
          </a:p>
        </p:txBody>
      </p:sp>
    </p:spTree>
    <p:extLst>
      <p:ext uri="{BB962C8B-B14F-4D97-AF65-F5344CB8AC3E}">
        <p14:creationId xmlns:p14="http://schemas.microsoft.com/office/powerpoint/2010/main" val="41399625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AFEFC782-6304-44A7-BB96-E24F48D64DBE}" type="slidenum">
              <a:rPr lang="en-US" altLang="en-US" sz="1000" smtClean="0">
                <a:latin typeface="Arial" panose="020B0604020202020204" pitchFamily="34" charset="0"/>
              </a:rPr>
              <a:pPr/>
              <a:t>18</a:t>
            </a:fld>
            <a:endParaRPr lang="en-US" altLang="en-US" sz="1000" smtClean="0">
              <a:latin typeface="Arial" panose="020B0604020202020204" pitchFamily="34" charset="0"/>
            </a:endParaRPr>
          </a:p>
        </p:txBody>
      </p:sp>
      <p:sp>
        <p:nvSpPr>
          <p:cNvPr id="38915" name="Rectangle 2"/>
          <p:cNvSpPr>
            <a:spLocks noGrp="1" noRot="1" noChangeAspect="1" noChangeArrowheads="1" noTextEdit="1"/>
          </p:cNvSpPr>
          <p:nvPr>
            <p:ph type="sldImg"/>
          </p:nvPr>
        </p:nvSpPr>
        <p:spPr>
          <a:ln cap="flat"/>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a new addition to the list of written exceptions.  This exception removes the necessity of an institution having to get into an awkward situation with a student regarding presenting the student’s records in court. Prior to the inclusion of this exception, the institution would either have had to obtain the student’s written permission to produce the records in court or issue a subpoena upon itself to produce the records.</a:t>
            </a:r>
          </a:p>
        </p:txBody>
      </p:sp>
    </p:spTree>
    <p:extLst>
      <p:ext uri="{BB962C8B-B14F-4D97-AF65-F5344CB8AC3E}">
        <p14:creationId xmlns:p14="http://schemas.microsoft.com/office/powerpoint/2010/main" val="35836179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23E0D9BE-5DD6-4CDC-B324-D042788D7435}" type="slidenum">
              <a:rPr lang="en-US" altLang="en-US" sz="1000" smtClean="0">
                <a:latin typeface="Arial" panose="020B0604020202020204" pitchFamily="34" charset="0"/>
              </a:rPr>
              <a:pPr/>
              <a:t>19</a:t>
            </a:fld>
            <a:endParaRPr lang="en-US" altLang="en-US" sz="1000" smtClean="0">
              <a:latin typeface="Arial" panose="020B0604020202020204" pitchFamily="34" charset="0"/>
            </a:endParaRPr>
          </a:p>
        </p:txBody>
      </p:sp>
      <p:sp>
        <p:nvSpPr>
          <p:cNvPr id="40963" name="Rectangle 2"/>
          <p:cNvSpPr>
            <a:spLocks noGrp="1" noRot="1" noChangeAspect="1" noChangeArrowheads="1" noTextEdit="1"/>
          </p:cNvSpPr>
          <p:nvPr>
            <p:ph type="sldImg"/>
          </p:nvPr>
        </p:nvSpPr>
        <p:spPr>
          <a:ln cap="flat"/>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slide includes any kind of an emergency.  This includes notifying Institution B about the dangerous personal behavior of one of your previous students who has indicated an intent to enroll in Institution B.</a:t>
            </a:r>
          </a:p>
        </p:txBody>
      </p:sp>
    </p:spTree>
    <p:extLst>
      <p:ext uri="{BB962C8B-B14F-4D97-AF65-F5344CB8AC3E}">
        <p14:creationId xmlns:p14="http://schemas.microsoft.com/office/powerpoint/2010/main" val="2797249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EC253A4F-98DF-4D6D-B67D-0F201E19D7BC}" type="slidenum">
              <a:rPr lang="en-US" altLang="en-US" sz="1000" smtClean="0">
                <a:latin typeface="Arial" panose="020B0604020202020204" pitchFamily="34" charset="0"/>
              </a:rPr>
              <a:pPr/>
              <a:t>2</a:t>
            </a:fld>
            <a:endParaRPr lang="en-US" altLang="en-US" sz="1000" smtClean="0">
              <a:latin typeface="Arial" panose="020B0604020202020204" pitchFamily="34" charset="0"/>
            </a:endParaRPr>
          </a:p>
        </p:txBody>
      </p:sp>
    </p:spTree>
    <p:extLst>
      <p:ext uri="{BB962C8B-B14F-4D97-AF65-F5344CB8AC3E}">
        <p14:creationId xmlns:p14="http://schemas.microsoft.com/office/powerpoint/2010/main" val="1937568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5193DA96-81B2-4C62-B7CF-79283138F615}" type="slidenum">
              <a:rPr lang="en-US" altLang="en-US" sz="1000" smtClean="0">
                <a:latin typeface="Arial" panose="020B0604020202020204" pitchFamily="34" charset="0"/>
              </a:rPr>
              <a:pPr/>
              <a:t>20</a:t>
            </a:fld>
            <a:endParaRPr lang="en-US" altLang="en-US" sz="1000" smtClean="0">
              <a:latin typeface="Arial" panose="020B0604020202020204" pitchFamily="34" charset="0"/>
            </a:endParaRPr>
          </a:p>
        </p:txBody>
      </p:sp>
      <p:sp>
        <p:nvSpPr>
          <p:cNvPr id="43011" name="Rectangle 2"/>
          <p:cNvSpPr>
            <a:spLocks noGrp="1" noRot="1" noChangeAspect="1" noChangeArrowheads="1" noTextEdit="1"/>
          </p:cNvSpPr>
          <p:nvPr>
            <p:ph type="sldImg"/>
          </p:nvPr>
        </p:nvSpPr>
        <p:spPr>
          <a:ln cap="flat"/>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Basically this translates: The victim of a crime of violence may be informed of the results of an institutional hearing against the alleged perpetrator of that crime.  Yes, it’s a mouthful.</a:t>
            </a:r>
          </a:p>
        </p:txBody>
      </p:sp>
    </p:spTree>
    <p:extLst>
      <p:ext uri="{BB962C8B-B14F-4D97-AF65-F5344CB8AC3E}">
        <p14:creationId xmlns:p14="http://schemas.microsoft.com/office/powerpoint/2010/main" val="4320996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3F7CD1A0-2FE8-4E3B-B6E4-5C73CC0B8431}" type="slidenum">
              <a:rPr lang="en-US" altLang="en-US" sz="1000" smtClean="0">
                <a:latin typeface="Arial" panose="020B0604020202020204" pitchFamily="34" charset="0"/>
              </a:rPr>
              <a:pPr/>
              <a:t>21</a:t>
            </a:fld>
            <a:endParaRPr lang="en-US" altLang="en-US" sz="1000" smtClean="0">
              <a:latin typeface="Arial" panose="020B0604020202020204" pitchFamily="34" charset="0"/>
            </a:endParaRPr>
          </a:p>
        </p:txBody>
      </p:sp>
      <p:sp>
        <p:nvSpPr>
          <p:cNvPr id="45059" name="Rectangle 2"/>
          <p:cNvSpPr>
            <a:spLocks noGrp="1" noRot="1" noChangeAspect="1" noChangeArrowheads="1" noTextEdit="1"/>
          </p:cNvSpPr>
          <p:nvPr>
            <p:ph type="sldImg"/>
          </p:nvPr>
        </p:nvSpPr>
        <p:spPr>
          <a:ln cap="flat"/>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known as the Foley Amendment and is a new 2000 addition to the exceptions to written permission.</a:t>
            </a:r>
          </a:p>
        </p:txBody>
      </p:sp>
    </p:spTree>
    <p:extLst>
      <p:ext uri="{BB962C8B-B14F-4D97-AF65-F5344CB8AC3E}">
        <p14:creationId xmlns:p14="http://schemas.microsoft.com/office/powerpoint/2010/main" val="31496927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0CF0B298-E9C8-4D56-B64B-2C096FFBD90C}" type="slidenum">
              <a:rPr lang="en-US" altLang="en-US" sz="1000" smtClean="0">
                <a:latin typeface="Arial" panose="020B0604020202020204" pitchFamily="34" charset="0"/>
              </a:rPr>
              <a:pPr/>
              <a:t>22</a:t>
            </a:fld>
            <a:endParaRPr lang="en-US" altLang="en-US" sz="1000" smtClean="0">
              <a:latin typeface="Arial" panose="020B0604020202020204" pitchFamily="34" charset="0"/>
            </a:endParaRPr>
          </a:p>
        </p:txBody>
      </p:sp>
      <p:sp>
        <p:nvSpPr>
          <p:cNvPr id="47107" name="Rectangle 2"/>
          <p:cNvSpPr>
            <a:spLocks noGrp="1" noRot="1" noChangeAspect="1" noChangeArrowheads="1" noTextEdit="1"/>
          </p:cNvSpPr>
          <p:nvPr>
            <p:ph type="sldImg"/>
          </p:nvPr>
        </p:nvSpPr>
        <p:spPr>
          <a:ln cap="flat"/>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another new 2000 addition to the exceptions to written permission section of FERPA.  This is known as the Warner Amendment.  It permits institutions to release the final results of a institutional disciplinary hearing after it has been determined that the student is the alleged perpetrator of a crime of violence or non-forcible sex offense.</a:t>
            </a:r>
          </a:p>
          <a:p>
            <a:r>
              <a:rPr lang="en-US" altLang="en-US" smtClean="0"/>
              <a:t>In other words, the institution may release this information to a newspaper if it wishes.  It does not have to. </a:t>
            </a:r>
          </a:p>
        </p:txBody>
      </p:sp>
    </p:spTree>
    <p:extLst>
      <p:ext uri="{BB962C8B-B14F-4D97-AF65-F5344CB8AC3E}">
        <p14:creationId xmlns:p14="http://schemas.microsoft.com/office/powerpoint/2010/main" val="24916211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BCBFFB56-5DBF-4970-900C-624B565CC54E}" type="slidenum">
              <a:rPr lang="en-US" altLang="en-US" sz="1000" smtClean="0">
                <a:latin typeface="Arial" panose="020B0604020202020204" pitchFamily="34" charset="0"/>
              </a:rPr>
              <a:pPr/>
              <a:t>23</a:t>
            </a:fld>
            <a:endParaRPr lang="en-US" altLang="en-US" sz="1000" smtClean="0">
              <a:latin typeface="Arial" panose="020B0604020202020204"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As this slide indicates, notification to students about what the institution has designated as directory information is not required to be included in the annual FERPA notification. FERPA does require that each institution notify students of what it considers to be directory information.  The Family Policy Compliance Office has recommended that this notification be included in the annual notification.  </a:t>
            </a:r>
          </a:p>
        </p:txBody>
      </p:sp>
    </p:spTree>
    <p:extLst>
      <p:ext uri="{BB962C8B-B14F-4D97-AF65-F5344CB8AC3E}">
        <p14:creationId xmlns:p14="http://schemas.microsoft.com/office/powerpoint/2010/main" val="9448698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C9F1D668-2216-4BAF-BF19-83FF73E0DF42}" type="slidenum">
              <a:rPr lang="en-US" altLang="en-US" sz="1000" smtClean="0">
                <a:latin typeface="Arial" panose="020B0604020202020204" pitchFamily="34" charset="0"/>
              </a:rPr>
              <a:pPr/>
              <a:t>24</a:t>
            </a:fld>
            <a:endParaRPr lang="en-US" altLang="en-US" sz="1000" smtClean="0">
              <a:latin typeface="Arial" panose="020B0604020202020204"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At this point, with the proper foundation laid, you can now display on this slide what your institution identifies as directory information.</a:t>
            </a:r>
          </a:p>
          <a:p>
            <a:endParaRPr lang="en-US" altLang="en-US" smtClean="0"/>
          </a:p>
          <a:p>
            <a:r>
              <a:rPr lang="en-US" altLang="en-US" smtClean="0"/>
              <a:t>This is a good “post-it” for future reference. Have this available as a separate handout or advise session participants to copy it and post it close to their phone.</a:t>
            </a:r>
          </a:p>
        </p:txBody>
      </p:sp>
    </p:spTree>
    <p:extLst>
      <p:ext uri="{BB962C8B-B14F-4D97-AF65-F5344CB8AC3E}">
        <p14:creationId xmlns:p14="http://schemas.microsoft.com/office/powerpoint/2010/main" val="36827843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8166E4AE-5521-4AAF-8802-607850019F64}" type="slidenum">
              <a:rPr lang="en-US" altLang="en-US" sz="1000" smtClean="0">
                <a:latin typeface="Arial" panose="020B0604020202020204" pitchFamily="34" charset="0"/>
              </a:rPr>
              <a:pPr/>
              <a:t>25</a:t>
            </a:fld>
            <a:endParaRPr lang="en-US" altLang="en-US" sz="1000" smtClean="0">
              <a:latin typeface="Arial" panose="020B0604020202020204"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Family Policy Compliance Office has determined that releasing these items would be a violation of a student’s privacy if released without the student’s written permission. </a:t>
            </a:r>
          </a:p>
        </p:txBody>
      </p:sp>
    </p:spTree>
    <p:extLst>
      <p:ext uri="{BB962C8B-B14F-4D97-AF65-F5344CB8AC3E}">
        <p14:creationId xmlns:p14="http://schemas.microsoft.com/office/powerpoint/2010/main" val="3684407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F54F3E45-B510-4905-BBF3-C04C1EBB1A75}" type="slidenum">
              <a:rPr lang="en-US" altLang="en-US" sz="1000" smtClean="0">
                <a:latin typeface="Arial" panose="020B0604020202020204" pitchFamily="34" charset="0"/>
              </a:rPr>
              <a:pPr/>
              <a:t>26</a:t>
            </a:fld>
            <a:endParaRPr lang="en-US" altLang="en-US" sz="1000" smtClean="0">
              <a:latin typeface="Arial" panose="020B0604020202020204" pitchFamily="34" charset="0"/>
            </a:endParaRPr>
          </a:p>
        </p:txBody>
      </p:sp>
    </p:spTree>
    <p:extLst>
      <p:ext uri="{BB962C8B-B14F-4D97-AF65-F5344CB8AC3E}">
        <p14:creationId xmlns:p14="http://schemas.microsoft.com/office/powerpoint/2010/main" val="908741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9105D61D-8EDA-47D9-8EAA-E59BD9D31C43}" type="slidenum">
              <a:rPr lang="en-US" altLang="en-US" sz="1000" smtClean="0">
                <a:latin typeface="Arial" panose="020B0604020202020204" pitchFamily="34" charset="0"/>
              </a:rPr>
              <a:pPr/>
              <a:t>3</a:t>
            </a:fld>
            <a:endParaRPr lang="en-US" altLang="en-US" sz="1000" smtClean="0">
              <a:latin typeface="Arial" panose="020B0604020202020204" pitchFamily="34"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Congress enacted FERPA for the three main purposes shown in this slide.  In this presentation, the first two purposes are covered.  The third has not become a major factor in our study of FERPA.  Although important to the overall understanding of the intent of Congress in protecting the privacy of education records and providing for corrections to erroneous information found in education records, the hearing process has not emerged as an important part of this legislation since there have not been that many hearings that have resulted from a FERPA complaint within an institution.</a:t>
            </a:r>
          </a:p>
          <a:p>
            <a:r>
              <a:rPr lang="en-US" altLang="en-US" smtClean="0"/>
              <a:t>Throughout the presentation, certain terms will be highlighted in a different color. These terms/words appear in gray in this black and white publication.  For example, the term “EDUCATION RECORD” in this slide is in red in the powerpoint presentation that was used to prepare this section of Chapter 6.  The reader/participant should understand what these key terms/phrases/concepts are.  </a:t>
            </a:r>
            <a:r>
              <a:rPr lang="en-US" altLang="en-US" b="1" smtClean="0"/>
              <a:t>THEY ARE IMPORTANT TO UNDERSTANDING FERPA</a:t>
            </a:r>
            <a:r>
              <a:rPr lang="en-US" altLang="en-US" smtClean="0"/>
              <a:t>.</a:t>
            </a:r>
          </a:p>
        </p:txBody>
      </p:sp>
    </p:spTree>
    <p:extLst>
      <p:ext uri="{BB962C8B-B14F-4D97-AF65-F5344CB8AC3E}">
        <p14:creationId xmlns:p14="http://schemas.microsoft.com/office/powerpoint/2010/main" val="587860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34FD1BF2-B663-437E-BFB6-ACFA5C741D81}" type="slidenum">
              <a:rPr lang="en-US" altLang="en-US" sz="1000" smtClean="0">
                <a:latin typeface="Arial" panose="020B0604020202020204" pitchFamily="34" charset="0"/>
              </a:rPr>
              <a:pPr/>
              <a:t>4</a:t>
            </a:fld>
            <a:endParaRPr lang="en-US" altLang="en-US" sz="1000" smtClean="0">
              <a:latin typeface="Arial" panose="020B0604020202020204" pitchFamily="34" charset="0"/>
            </a:endParaRPr>
          </a:p>
        </p:txBody>
      </p:sp>
      <p:sp>
        <p:nvSpPr>
          <p:cNvPr id="10243" name="Rectangle 2"/>
          <p:cNvSpPr>
            <a:spLocks noGrp="1" noRot="1" noChangeAspect="1" noChangeArrowheads="1" noTextEdit="1"/>
          </p:cNvSpPr>
          <p:nvPr>
            <p:ph type="sldImg"/>
          </p:nvPr>
        </p:nvSpPr>
        <p:spPr>
          <a:ln cap="flat"/>
        </p:spPr>
      </p:sp>
      <p:sp>
        <p:nvSpPr>
          <p:cNvPr id="402435" name="Rectangle 3"/>
          <p:cNvSpPr>
            <a:spLocks noGrp="1" noChangeArrowheads="1"/>
          </p:cNvSpPr>
          <p:nvPr>
            <p:ph type="body" idx="1"/>
          </p:nvPr>
        </p:nvSpPr>
        <p:spPr>
          <a:ln/>
        </p:spPr>
        <p:txBody>
          <a:bodyPr/>
          <a:lstStyle/>
          <a:p>
            <a:pPr>
              <a:defRPr/>
            </a:pPr>
            <a:r>
              <a:rPr lang="en-US" smtClean="0"/>
              <a:t>There are six main points that must be included in the annual notification to students regarding their FERPA rights.  The first five are self explanatory and are easily disposed of.  The sixth point is more complex and must be dealt with separately on the subsequent slides.</a:t>
            </a:r>
          </a:p>
          <a:p>
            <a:pPr>
              <a:defRPr/>
            </a:pPr>
            <a:r>
              <a:rPr lang="en-US" smtClean="0"/>
              <a:t>The seventh point presented in this presentation, student notification regarding directory information, is not legally required to be included in the annual notification.  However, since FERPA requires us to notify students about what items of information an institution identifies as directory information, we, along with the Family Policy Compliance Office, recommend that this notification be included in the annual notification to students.</a:t>
            </a:r>
          </a:p>
          <a:p>
            <a:pPr>
              <a:defRPr/>
            </a:pPr>
            <a:r>
              <a:rPr lang="en-US" smtClean="0"/>
              <a:t>Also, it would be helpful to download the Model Annual Notification from the Family Policy Compliance Office’s website to study how these seven points are included in the annual notification.  The URL for the Family Policy Compliance Office’s website is </a:t>
            </a:r>
            <a:r>
              <a:rPr lang="en-US" b="1" i="1" smtClean="0"/>
              <a:t>www.ed.gov/offices/OM/fpco.html</a:t>
            </a:r>
            <a:endParaRPr lang="en-US" sz="900" b="1" i="1" smtClean="0">
              <a:solidFill>
                <a:srgbClr val="6600FF"/>
              </a:solidFill>
              <a:effectLst>
                <a:outerShdw blurRad="38100" dist="38100" dir="2700000" algn="tl">
                  <a:srgbClr val="C0C0C0"/>
                </a:outerShdw>
              </a:effectLst>
            </a:endParaRPr>
          </a:p>
          <a:p>
            <a:pPr>
              <a:defRPr/>
            </a:pPr>
            <a:endParaRPr lang="en-US" sz="900" b="1" i="1" smtClean="0">
              <a:solidFill>
                <a:srgbClr val="6600FF"/>
              </a:solidFill>
              <a:effectLst>
                <a:outerShdw blurRad="38100" dist="38100" dir="2700000" algn="tl">
                  <a:srgbClr val="C0C0C0"/>
                </a:outerShdw>
              </a:effectLst>
            </a:endParaRPr>
          </a:p>
        </p:txBody>
      </p:sp>
    </p:spTree>
    <p:extLst>
      <p:ext uri="{BB962C8B-B14F-4D97-AF65-F5344CB8AC3E}">
        <p14:creationId xmlns:p14="http://schemas.microsoft.com/office/powerpoint/2010/main" val="223825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25AFF3F7-F438-455E-8D73-13A5BBE0B95A}" type="slidenum">
              <a:rPr lang="en-US" altLang="en-US" sz="1000" smtClean="0">
                <a:latin typeface="Arial" panose="020B0604020202020204" pitchFamily="34" charset="0"/>
              </a:rPr>
              <a:pPr/>
              <a:t>5</a:t>
            </a:fld>
            <a:endParaRPr lang="en-US" altLang="en-US" sz="1000" smtClean="0">
              <a:latin typeface="Arial" panose="020B0604020202020204" pitchFamily="34"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summarizes what FERPA says about parents in plain English. </a:t>
            </a:r>
          </a:p>
          <a:p>
            <a:endParaRPr lang="en-US" altLang="en-US" smtClean="0"/>
          </a:p>
          <a:p>
            <a:r>
              <a:rPr lang="en-US" altLang="en-US" smtClean="0"/>
              <a:t>This is a good “post-it” for quick reference.</a:t>
            </a:r>
          </a:p>
        </p:txBody>
      </p:sp>
    </p:spTree>
    <p:extLst>
      <p:ext uri="{BB962C8B-B14F-4D97-AF65-F5344CB8AC3E}">
        <p14:creationId xmlns:p14="http://schemas.microsoft.com/office/powerpoint/2010/main" val="4293197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1D6098CF-060E-4FE9-A153-B913C684E681}" type="slidenum">
              <a:rPr lang="en-US" altLang="en-US" sz="1000" smtClean="0">
                <a:latin typeface="Arial" panose="020B0604020202020204" pitchFamily="34" charset="0"/>
              </a:rPr>
              <a:pPr/>
              <a:t>6</a:t>
            </a:fld>
            <a:endParaRPr lang="en-US" altLang="en-US" sz="1000" smtClean="0">
              <a:latin typeface="Arial" panose="020B0604020202020204" pitchFamily="34"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the FERPA definition of an “education record.”  It is important to start with this definition since you must determine if a piece of information is an “education record.”  If the record can be identified as an “education record,” it is subject to FERPA.</a:t>
            </a:r>
          </a:p>
          <a:p>
            <a:r>
              <a:rPr lang="en-US" altLang="en-US" smtClean="0"/>
              <a:t>Notice how broad the definition is; not only in the information covered but also in the variety of media in which such a record can be found.</a:t>
            </a:r>
          </a:p>
          <a:p>
            <a:r>
              <a:rPr lang="en-US" altLang="en-US" smtClean="0"/>
              <a:t>This definition basically tells us that an education record is not just a record that can be identified by a student’s name; nor is it just a paper document found in the Registrar’s Office.  </a:t>
            </a:r>
          </a:p>
          <a:p>
            <a:r>
              <a:rPr lang="en-US" altLang="en-US" smtClean="0"/>
              <a:t>This is a pervasive definition that draws most, if not all, academic and administrative offices of an institution under the FERPA umbrella.</a:t>
            </a:r>
          </a:p>
        </p:txBody>
      </p:sp>
    </p:spTree>
    <p:extLst>
      <p:ext uri="{BB962C8B-B14F-4D97-AF65-F5344CB8AC3E}">
        <p14:creationId xmlns:p14="http://schemas.microsoft.com/office/powerpoint/2010/main" val="3824549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95C5DF9F-71FA-43A9-AB15-12F4950B1F6F}" type="slidenum">
              <a:rPr lang="en-US" altLang="en-US" sz="1000" smtClean="0">
                <a:latin typeface="Arial" panose="020B0604020202020204" pitchFamily="34" charset="0"/>
              </a:rPr>
              <a:pPr/>
              <a:t>7</a:t>
            </a:fld>
            <a:endParaRPr lang="en-US" altLang="en-US" sz="1000" smtClean="0">
              <a:latin typeface="Arial" panose="020B0604020202020204" pitchFamily="34" charset="0"/>
            </a:endParaRPr>
          </a:p>
        </p:txBody>
      </p:sp>
      <p:sp>
        <p:nvSpPr>
          <p:cNvPr id="16387" name="Rectangle 2"/>
          <p:cNvSpPr>
            <a:spLocks noGrp="1" noRot="1" noChangeAspect="1" noChangeArrowheads="1" noTextEdit="1"/>
          </p:cNvSpPr>
          <p:nvPr>
            <p:ph type="sldImg"/>
          </p:nvPr>
        </p:nvSpPr>
        <p:spPr>
          <a:xfrm>
            <a:off x="1190625" y="703263"/>
            <a:ext cx="4630738" cy="3473450"/>
          </a:xfrm>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These are the categories of information that are not subject to FERPA.  “Sole possession notes” will be covered shortly.  </a:t>
            </a:r>
            <a:r>
              <a:rPr lang="en-US" altLang="en-US" b="1" smtClean="0"/>
              <a:t>Law enforcement unit</a:t>
            </a:r>
            <a:r>
              <a:rPr lang="en-US" altLang="en-US" smtClean="0"/>
              <a:t> records are those records created by a law enforcement unit, for a law enforcement purpose, and maintained by the law enforcement unit.  Any of these records that are shared with another school official become subject to FERPA. </a:t>
            </a:r>
          </a:p>
          <a:p>
            <a:r>
              <a:rPr lang="en-US" altLang="en-US" b="1" smtClean="0"/>
              <a:t>Employee records</a:t>
            </a:r>
            <a:r>
              <a:rPr lang="en-US" altLang="en-US" smtClean="0"/>
              <a:t>: If a student is also an employee of the institution, those employment records of that person are not subject to FERPA.  However, those records created for an employment purpose by  the fact that the person is a student </a:t>
            </a:r>
            <a:r>
              <a:rPr lang="en-US" altLang="en-US" b="1" smtClean="0"/>
              <a:t>is</a:t>
            </a:r>
            <a:r>
              <a:rPr lang="en-US" altLang="en-US" smtClean="0"/>
              <a:t> an education record.  The most common examples of these kinds of records are work-study records.  </a:t>
            </a:r>
            <a:r>
              <a:rPr lang="en-US" altLang="en-US" b="1" smtClean="0"/>
              <a:t>Doctor-patient privilege records</a:t>
            </a:r>
            <a:r>
              <a:rPr lang="en-US" altLang="en-US" smtClean="0"/>
              <a:t>: Those records made or maintained by a physician, psychiatrist, psychologist, or other recognized professional or paraprofessional acting in their professional capacity or assisting in a paraprofessional capacity in the treatment of a student. These records are only to be disclosed to those providing treatment to the student.  “Treatment” does not include any remedial educational activities or activities that are part of the educational program of the institution.  </a:t>
            </a:r>
            <a:r>
              <a:rPr lang="en-US" altLang="en-US" b="1" smtClean="0"/>
              <a:t>Alumni records</a:t>
            </a:r>
            <a:r>
              <a:rPr lang="en-US" altLang="en-US" smtClean="0"/>
              <a:t> are those records created by an institution after the student has left the institution.</a:t>
            </a:r>
          </a:p>
        </p:txBody>
      </p:sp>
    </p:spTree>
    <p:extLst>
      <p:ext uri="{BB962C8B-B14F-4D97-AF65-F5344CB8AC3E}">
        <p14:creationId xmlns:p14="http://schemas.microsoft.com/office/powerpoint/2010/main" val="581830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2CE4912A-1931-470C-8DB2-FE66CEDAF7F9}" type="slidenum">
              <a:rPr lang="en-US" altLang="en-US" sz="1000" smtClean="0">
                <a:latin typeface="Arial" panose="020B0604020202020204" pitchFamily="34" charset="0"/>
              </a:rPr>
              <a:pPr/>
              <a:t>8</a:t>
            </a:fld>
            <a:endParaRPr lang="en-US" altLang="en-US" sz="1000" smtClean="0">
              <a:latin typeface="Arial" panose="020B0604020202020204"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To determine what is “personally identifiable” FERPA provides these guidelines.  Note that “personally identifiable” includes more than just a student’s name that can include a “personal identifier” such as as a social security number.  This is why it is illegal to post grades by ID or Social Security Number without obtaining the student’s written permission.  </a:t>
            </a:r>
          </a:p>
        </p:txBody>
      </p:sp>
    </p:spTree>
    <p:extLst>
      <p:ext uri="{BB962C8B-B14F-4D97-AF65-F5344CB8AC3E}">
        <p14:creationId xmlns:p14="http://schemas.microsoft.com/office/powerpoint/2010/main" val="2532392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panose="02020603050405020304" pitchFamily="18" charset="0"/>
              </a:defRPr>
            </a:lvl1pPr>
            <a:lvl2pPr marL="742950" indent="-285750" defTabSz="931863">
              <a:defRPr sz="2400">
                <a:solidFill>
                  <a:schemeClr val="tx1"/>
                </a:solidFill>
                <a:latin typeface="Times" panose="02020603050405020304" pitchFamily="18" charset="0"/>
              </a:defRPr>
            </a:lvl2pPr>
            <a:lvl3pPr marL="1143000" indent="-228600" defTabSz="931863">
              <a:defRPr sz="2400">
                <a:solidFill>
                  <a:schemeClr val="tx1"/>
                </a:solidFill>
                <a:latin typeface="Times" panose="02020603050405020304" pitchFamily="18" charset="0"/>
              </a:defRPr>
            </a:lvl3pPr>
            <a:lvl4pPr marL="1600200" indent="-228600" defTabSz="931863">
              <a:defRPr sz="2400">
                <a:solidFill>
                  <a:schemeClr val="tx1"/>
                </a:solidFill>
                <a:latin typeface="Times" panose="02020603050405020304" pitchFamily="18" charset="0"/>
              </a:defRPr>
            </a:lvl4pPr>
            <a:lvl5pPr marL="2057400" indent="-228600" defTabSz="931863">
              <a:defRPr sz="2400">
                <a:solidFill>
                  <a:schemeClr val="tx1"/>
                </a:solidFill>
                <a:latin typeface="Times"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panose="02020603050405020304" pitchFamily="18" charset="0"/>
              </a:defRPr>
            </a:lvl9pPr>
          </a:lstStyle>
          <a:p>
            <a:fld id="{266370B9-6E14-4A4D-9386-6AC3B593DB08}" type="slidenum">
              <a:rPr lang="en-US" altLang="en-US" sz="1000" smtClean="0">
                <a:latin typeface="Arial" panose="020B0604020202020204" pitchFamily="34" charset="0"/>
              </a:rPr>
              <a:pPr/>
              <a:t>9</a:t>
            </a:fld>
            <a:endParaRPr lang="en-US" altLang="en-US" sz="1000" smtClean="0">
              <a:latin typeface="Arial" panose="020B0604020202020204"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slide is similar to the slide on “school official”. You will want to substitute your institutional definition of “legitimate educational interest” here.  Examples of statements of “legitimate educational interest” are found in Appendix 11 of the 2001 AACRAO FERPA Guide. </a:t>
            </a:r>
          </a:p>
          <a:p>
            <a:endParaRPr lang="en-US" altLang="en-US" smtClean="0"/>
          </a:p>
          <a:p>
            <a:r>
              <a:rPr lang="en-US" altLang="en-US" smtClean="0"/>
              <a:t>An “educational need to know,” or something similar, is sometimes used synonymously with “legitimate educational interest.”  The legal term used in FERPA is “legitimate educational interest.”  This term most commonly requires that, in order to view a student’s record, a “school official” must be performing a duty or service related to a professional responsibility outlined in his/her contract.  This statement may also be expanded to include designated agents that are performing duties that school officials would normally be performing.</a:t>
            </a:r>
          </a:p>
        </p:txBody>
      </p:sp>
    </p:spTree>
    <p:extLst>
      <p:ext uri="{BB962C8B-B14F-4D97-AF65-F5344CB8AC3E}">
        <p14:creationId xmlns:p14="http://schemas.microsoft.com/office/powerpoint/2010/main" val="352325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09917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7524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3464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714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2681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7166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886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0175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863148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84503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34166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93963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a:defRPr>
      </a:lvl2pPr>
      <a:lvl3pPr algn="ctr" rtl="0" eaLnBrk="0" fontAlgn="base" hangingPunct="0">
        <a:spcBef>
          <a:spcPct val="0"/>
        </a:spcBef>
        <a:spcAft>
          <a:spcPct val="0"/>
        </a:spcAft>
        <a:defRPr sz="4400">
          <a:solidFill>
            <a:schemeClr val="tx2"/>
          </a:solidFill>
          <a:latin typeface="Times"/>
        </a:defRPr>
      </a:lvl3pPr>
      <a:lvl4pPr algn="ctr" rtl="0" eaLnBrk="0" fontAlgn="base" hangingPunct="0">
        <a:spcBef>
          <a:spcPct val="0"/>
        </a:spcBef>
        <a:spcAft>
          <a:spcPct val="0"/>
        </a:spcAft>
        <a:defRPr sz="4400">
          <a:solidFill>
            <a:schemeClr val="tx2"/>
          </a:solidFill>
          <a:latin typeface="Times"/>
        </a:defRPr>
      </a:lvl4pPr>
      <a:lvl5pPr algn="ctr" rtl="0" eaLnBrk="0" fontAlgn="base" hangingPunct="0">
        <a:spcBef>
          <a:spcPct val="0"/>
        </a:spcBef>
        <a:spcAft>
          <a:spcPct val="0"/>
        </a:spcAft>
        <a:defRPr sz="4400">
          <a:solidFill>
            <a:schemeClr val="tx2"/>
          </a:solidFill>
          <a:latin typeface="Times"/>
        </a:defRPr>
      </a:lvl5pPr>
      <a:lvl6pPr marL="457200" algn="ctr" rtl="0" fontAlgn="base">
        <a:spcBef>
          <a:spcPct val="0"/>
        </a:spcBef>
        <a:spcAft>
          <a:spcPct val="0"/>
        </a:spcAft>
        <a:defRPr sz="4400">
          <a:solidFill>
            <a:schemeClr val="tx2"/>
          </a:solidFill>
          <a:latin typeface="Times"/>
        </a:defRPr>
      </a:lvl6pPr>
      <a:lvl7pPr marL="914400" algn="ctr" rtl="0" fontAlgn="base">
        <a:spcBef>
          <a:spcPct val="0"/>
        </a:spcBef>
        <a:spcAft>
          <a:spcPct val="0"/>
        </a:spcAft>
        <a:defRPr sz="4400">
          <a:solidFill>
            <a:schemeClr val="tx2"/>
          </a:solidFill>
          <a:latin typeface="Times"/>
        </a:defRPr>
      </a:lvl7pPr>
      <a:lvl8pPr marL="1371600" algn="ctr" rtl="0" fontAlgn="base">
        <a:spcBef>
          <a:spcPct val="0"/>
        </a:spcBef>
        <a:spcAft>
          <a:spcPct val="0"/>
        </a:spcAft>
        <a:defRPr sz="4400">
          <a:solidFill>
            <a:schemeClr val="tx2"/>
          </a:solidFill>
          <a:latin typeface="Times"/>
        </a:defRPr>
      </a:lvl8pPr>
      <a:lvl9pPr marL="1828800" algn="ctr" rtl="0" fontAlgn="base">
        <a:spcBef>
          <a:spcPct val="0"/>
        </a:spcBef>
        <a:spcAft>
          <a:spcPct val="0"/>
        </a:spcAft>
        <a:defRPr sz="4400">
          <a:solidFill>
            <a:schemeClr val="tx2"/>
          </a:solidFill>
          <a:latin typeface="Times"/>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8.gi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8" Type="http://schemas.openxmlformats.org/officeDocument/2006/relationships/hyperlink" Target="file:///\\fswt01\V01\RegRecs\Shared\1-FERPA_HIPPA_HEOA.ecp\FERPA%20Tutorial%20Suite\E_FERPA%20QUIZ%20Education%20Record.updatedJune2015.pptx" TargetMode="External"/><Relationship Id="rId3" Type="http://schemas.openxmlformats.org/officeDocument/2006/relationships/notesSlide" Target="../notesSlides/notesSlide26.xml"/><Relationship Id="rId7" Type="http://schemas.openxmlformats.org/officeDocument/2006/relationships/image" Target="../media/image17.png"/><Relationship Id="rId12" Type="http://schemas.openxmlformats.org/officeDocument/2006/relationships/image" Target="../media/image19.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hyperlink" Target="file:///\\fswt01\V01\RegRecs\Shared\1-FERPA_HIPPA_HEOA.ecp\FERPA%20Tutorial%20Suite\FERPA_Final_Exam%20QAnswer%20Sheet.doc" TargetMode="External"/><Relationship Id="rId5" Type="http://schemas.openxmlformats.org/officeDocument/2006/relationships/hyperlink" Target="file:///\\fswt01\V01\RegRecs\Shared\1-FERPA_HIPPA_HEOA.ecp\FERPA%20Tutorial%20Suite\D_FERPA%20QUIZ%20Directory%20Information_updatedJune2015.pptx" TargetMode="External"/><Relationship Id="rId10" Type="http://schemas.openxmlformats.org/officeDocument/2006/relationships/image" Target="../media/image18.gif"/><Relationship Id="rId4" Type="http://schemas.openxmlformats.org/officeDocument/2006/relationships/audio" Target="../media/audio1.wav"/><Relationship Id="rId9"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bwMode="auto">
          <a:xfrm>
            <a:off x="1981200" y="1219200"/>
            <a:ext cx="6096000" cy="167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3600" smtClean="0">
                <a:solidFill>
                  <a:srgbClr val="009900"/>
                </a:solidFill>
                <a:latin typeface="Times New Roman" panose="02020603050405020304" pitchFamily="18" charset="0"/>
              </a:rPr>
              <a:t>FERPA</a:t>
            </a:r>
            <a:r>
              <a:rPr lang="en-US" altLang="en-US" sz="3600" smtClean="0">
                <a:latin typeface="Times New Roman" panose="02020603050405020304" pitchFamily="18" charset="0"/>
              </a:rPr>
              <a:t> </a:t>
            </a:r>
            <a:br>
              <a:rPr lang="en-US" altLang="en-US" sz="3600" smtClean="0">
                <a:latin typeface="Times New Roman" panose="02020603050405020304" pitchFamily="18" charset="0"/>
              </a:rPr>
            </a:br>
            <a:r>
              <a:rPr lang="en-US" altLang="en-US" sz="3600" smtClean="0">
                <a:latin typeface="Times New Roman" panose="02020603050405020304" pitchFamily="18" charset="0"/>
              </a:rPr>
              <a:t>A Loyola University Chicago Student’s View</a:t>
            </a:r>
          </a:p>
        </p:txBody>
      </p:sp>
      <p:sp>
        <p:nvSpPr>
          <p:cNvPr id="3075" name="Rectangle 3"/>
          <p:cNvSpPr>
            <a:spLocks noGrp="1" noChangeArrowheads="1"/>
          </p:cNvSpPr>
          <p:nvPr>
            <p:ph type="subTitle" idx="1"/>
          </p:nvPr>
        </p:nvSpPr>
        <p:spPr bwMode="auto">
          <a:xfrm>
            <a:off x="990600" y="3200400"/>
            <a:ext cx="76962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lgn="l" eaLnBrk="1" hangingPunct="1"/>
            <a:r>
              <a:rPr lang="en-US" altLang="en-US" i="1" u="sng" smtClean="0">
                <a:solidFill>
                  <a:srgbClr val="9B0A39"/>
                </a:solidFill>
                <a:latin typeface="Times New Roman" panose="02020603050405020304" pitchFamily="18" charset="0"/>
              </a:rPr>
              <a:t>Almost</a:t>
            </a:r>
            <a:r>
              <a:rPr lang="en-US" altLang="en-US" i="1" smtClean="0">
                <a:solidFill>
                  <a:srgbClr val="9B0A39"/>
                </a:solidFill>
                <a:latin typeface="Times New Roman" panose="02020603050405020304" pitchFamily="18" charset="0"/>
              </a:rPr>
              <a:t> All You Never Wanted to Know About </a:t>
            </a:r>
            <a:r>
              <a:rPr lang="en-US" altLang="en-US" i="1" smtClean="0">
                <a:solidFill>
                  <a:srgbClr val="FFA713"/>
                </a:solidFill>
                <a:latin typeface="Times New Roman" panose="02020603050405020304" pitchFamily="18" charset="0"/>
              </a:rPr>
              <a:t>FERPA</a:t>
            </a:r>
            <a:r>
              <a:rPr lang="en-US" altLang="en-US" i="1" smtClean="0">
                <a:solidFill>
                  <a:srgbClr val="9B0A39"/>
                </a:solidFill>
                <a:latin typeface="Times New Roman" panose="02020603050405020304" pitchFamily="18" charset="0"/>
              </a:rPr>
              <a:t> but Have Been Forced to Find Out</a:t>
            </a:r>
          </a:p>
        </p:txBody>
      </p:sp>
      <p:pic>
        <p:nvPicPr>
          <p:cNvPr id="3076" name="Picture 1030" descr="[Ignati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9159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1031"/>
          <p:cNvSpPr txBox="1">
            <a:spLocks noChangeArrowheads="1"/>
          </p:cNvSpPr>
          <p:nvPr/>
        </p:nvSpPr>
        <p:spPr bwMode="auto">
          <a:xfrm>
            <a:off x="457200" y="228600"/>
            <a:ext cx="7924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spcBef>
                <a:spcPct val="50000"/>
              </a:spcBef>
            </a:pPr>
            <a:r>
              <a:rPr lang="en-US" altLang="en-US" sz="3600">
                <a:solidFill>
                  <a:srgbClr val="009900"/>
                </a:solidFill>
                <a:latin typeface="Times New Roman" panose="02020603050405020304" pitchFamily="18" charset="0"/>
              </a:rPr>
              <a:t>F</a:t>
            </a:r>
            <a:r>
              <a:rPr lang="en-US" altLang="en-US" sz="3600">
                <a:latin typeface="Times New Roman" panose="02020603050405020304" pitchFamily="18" charset="0"/>
              </a:rPr>
              <a:t>amily </a:t>
            </a:r>
            <a:r>
              <a:rPr lang="en-US" altLang="en-US" sz="3600">
                <a:solidFill>
                  <a:srgbClr val="009900"/>
                </a:solidFill>
                <a:latin typeface="Times New Roman" panose="02020603050405020304" pitchFamily="18" charset="0"/>
              </a:rPr>
              <a:t>E</a:t>
            </a:r>
            <a:r>
              <a:rPr lang="en-US" altLang="en-US" sz="3600">
                <a:latin typeface="Times New Roman" panose="02020603050405020304" pitchFamily="18" charset="0"/>
              </a:rPr>
              <a:t>ducational </a:t>
            </a:r>
            <a:r>
              <a:rPr lang="en-US" altLang="en-US" sz="3600">
                <a:solidFill>
                  <a:srgbClr val="009900"/>
                </a:solidFill>
                <a:latin typeface="Times New Roman" panose="02020603050405020304" pitchFamily="18" charset="0"/>
              </a:rPr>
              <a:t>R</a:t>
            </a:r>
            <a:r>
              <a:rPr lang="en-US" altLang="en-US" sz="3600">
                <a:latin typeface="Times New Roman" panose="02020603050405020304" pitchFamily="18" charset="0"/>
              </a:rPr>
              <a:t>ights &amp; </a:t>
            </a:r>
            <a:r>
              <a:rPr lang="en-US" altLang="en-US" sz="3600">
                <a:solidFill>
                  <a:srgbClr val="009900"/>
                </a:solidFill>
                <a:latin typeface="Times New Roman" panose="02020603050405020304" pitchFamily="18" charset="0"/>
              </a:rPr>
              <a:t>P</a:t>
            </a:r>
            <a:r>
              <a:rPr lang="en-US" altLang="en-US" sz="3600">
                <a:latin typeface="Times New Roman" panose="02020603050405020304" pitchFamily="18" charset="0"/>
              </a:rPr>
              <a:t>rivacy </a:t>
            </a:r>
            <a:r>
              <a:rPr lang="en-US" altLang="en-US" sz="3600">
                <a:solidFill>
                  <a:srgbClr val="009900"/>
                </a:solidFill>
                <a:latin typeface="Times New Roman" panose="02020603050405020304" pitchFamily="18" charset="0"/>
              </a:rPr>
              <a:t>A</a:t>
            </a:r>
            <a:r>
              <a:rPr lang="en-US" altLang="en-US" sz="3600">
                <a:latin typeface="Times New Roman" panose="02020603050405020304" pitchFamily="18" charset="0"/>
              </a:rPr>
              <a:t>ct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381000" y="304800"/>
            <a:ext cx="8153400" cy="144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eaLnBrk="1" hangingPunct="1"/>
            <a:r>
              <a:rPr lang="en-US" altLang="en-US" sz="3200" smtClean="0">
                <a:latin typeface="Times New Roman" panose="02020603050405020304" pitchFamily="18" charset="0"/>
              </a:rPr>
              <a:t>A </a:t>
            </a:r>
            <a:r>
              <a:rPr lang="en-US" altLang="en-US" sz="3200" smtClean="0">
                <a:solidFill>
                  <a:srgbClr val="FFA713"/>
                </a:solidFill>
                <a:latin typeface="Times New Roman" panose="02020603050405020304" pitchFamily="18" charset="0"/>
              </a:rPr>
              <a:t>SCHOOL OFFICIAL</a:t>
            </a:r>
            <a:r>
              <a:rPr lang="en-US" altLang="en-US" sz="3200" smtClean="0">
                <a:latin typeface="Times New Roman" panose="02020603050405020304" pitchFamily="18" charset="0"/>
              </a:rPr>
              <a:t> at</a:t>
            </a:r>
            <a:br>
              <a:rPr lang="en-US" altLang="en-US" sz="3200" smtClean="0">
                <a:latin typeface="Times New Roman" panose="02020603050405020304" pitchFamily="18" charset="0"/>
              </a:rPr>
            </a:br>
            <a:r>
              <a:rPr lang="en-US" altLang="en-US" sz="3200" smtClean="0">
                <a:solidFill>
                  <a:srgbClr val="9B0A39"/>
                </a:solidFill>
                <a:latin typeface="Times New Roman" panose="02020603050405020304" pitchFamily="18" charset="0"/>
              </a:rPr>
              <a:t>LOYOLA UNIVERSITY CHICAGO</a:t>
            </a:r>
            <a:r>
              <a:rPr lang="en-US" altLang="en-US" sz="3200" smtClean="0">
                <a:latin typeface="Times New Roman" panose="02020603050405020304" pitchFamily="18" charset="0"/>
              </a:rPr>
              <a:t> </a:t>
            </a:r>
            <a:br>
              <a:rPr lang="en-US" altLang="en-US" sz="3200" smtClean="0">
                <a:latin typeface="Times New Roman" panose="02020603050405020304" pitchFamily="18" charset="0"/>
              </a:rPr>
            </a:br>
            <a:r>
              <a:rPr lang="en-US" altLang="en-US" sz="3200" smtClean="0">
                <a:latin typeface="Times New Roman" panose="02020603050405020304" pitchFamily="18" charset="0"/>
              </a:rPr>
              <a:t>with a </a:t>
            </a:r>
            <a:r>
              <a:rPr lang="en-US" altLang="en-US" sz="3200" smtClean="0">
                <a:solidFill>
                  <a:srgbClr val="FFA713"/>
                </a:solidFill>
                <a:latin typeface="Times New Roman" panose="02020603050405020304" pitchFamily="18" charset="0"/>
              </a:rPr>
              <a:t>“Legitimate Educational Interest”</a:t>
            </a:r>
            <a:r>
              <a:rPr lang="en-US" altLang="en-US" sz="3200" smtClean="0">
                <a:solidFill>
                  <a:schemeClr val="accent2"/>
                </a:solidFill>
                <a:latin typeface="Times New Roman" panose="02020603050405020304" pitchFamily="18" charset="0"/>
              </a:rPr>
              <a:t> </a:t>
            </a:r>
            <a:r>
              <a:rPr lang="en-US" altLang="en-US" sz="3200" smtClean="0">
                <a:solidFill>
                  <a:schemeClr val="tx1"/>
                </a:solidFill>
                <a:latin typeface="Times New Roman" panose="02020603050405020304" pitchFamily="18" charset="0"/>
              </a:rPr>
              <a:t>is</a:t>
            </a:r>
          </a:p>
        </p:txBody>
      </p:sp>
      <p:sp>
        <p:nvSpPr>
          <p:cNvPr id="157699" name="Rectangle 3"/>
          <p:cNvSpPr>
            <a:spLocks noGrp="1" noChangeArrowheads="1"/>
          </p:cNvSpPr>
          <p:nvPr>
            <p:ph type="body" idx="1"/>
          </p:nvPr>
        </p:nvSpPr>
        <p:spPr bwMode="auto">
          <a:xfrm>
            <a:off x="1143000" y="1905000"/>
            <a:ext cx="7162800"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Clr>
                <a:srgbClr val="009900"/>
              </a:buClr>
              <a:buFontTx/>
              <a:buChar char="o"/>
            </a:pPr>
            <a:r>
              <a:rPr lang="en-US" altLang="en-US" sz="2000" smtClean="0"/>
              <a:t>A person employed by the University in an administrative, supervisory, academic or research, or support staff position(including law enforcement unit personnel and health staff); or  </a:t>
            </a:r>
          </a:p>
          <a:p>
            <a:pPr eaLnBrk="1" hangingPunct="1">
              <a:buClr>
                <a:srgbClr val="009900"/>
              </a:buClr>
              <a:buFontTx/>
              <a:buChar char="o"/>
            </a:pPr>
            <a:r>
              <a:rPr lang="en-US" altLang="en-US" sz="2000" smtClean="0"/>
              <a:t>a company with whom the University has contracted, e.g., attorney, auditor, collection agent; or</a:t>
            </a:r>
          </a:p>
          <a:p>
            <a:pPr eaLnBrk="1" hangingPunct="1">
              <a:buClr>
                <a:srgbClr val="009900"/>
              </a:buClr>
              <a:buFontTx/>
              <a:buChar char="o"/>
            </a:pPr>
            <a:r>
              <a:rPr lang="en-US" altLang="en-US" sz="2000" smtClean="0"/>
              <a:t>A person serving on the Board of Trustees;</a:t>
            </a:r>
          </a:p>
          <a:p>
            <a:pPr eaLnBrk="1" hangingPunct="1">
              <a:buClr>
                <a:srgbClr val="009900"/>
              </a:buClr>
              <a:buFontTx/>
              <a:buChar char="o"/>
            </a:pPr>
            <a:r>
              <a:rPr lang="en-US" altLang="en-US" sz="2000" smtClean="0"/>
              <a:t>a student serving on an official committee, such as a disciplinary or grievance committee, or assisting another school official in performing his or her tasks.</a:t>
            </a:r>
          </a:p>
        </p:txBody>
      </p:sp>
      <p:pic>
        <p:nvPicPr>
          <p:cNvPr id="215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5267325"/>
            <a:ext cx="13716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Effect transition="in" filter="slide(fromBottom)">
                                      <p:cBhvr>
                                        <p:cTn id="7" dur="2000"/>
                                        <p:tgtEl>
                                          <p:spTgt spid="157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57699">
                                            <p:txEl>
                                              <p:pRg st="1" end="1"/>
                                            </p:txEl>
                                          </p:spTgt>
                                        </p:tgtEl>
                                        <p:attrNameLst>
                                          <p:attrName>style.visibility</p:attrName>
                                        </p:attrNameLst>
                                      </p:cBhvr>
                                      <p:to>
                                        <p:strVal val="visible"/>
                                      </p:to>
                                    </p:set>
                                    <p:anim calcmode="lin" valueType="num">
                                      <p:cBhvr additive="base">
                                        <p:cTn id="12" dur="1000" fill="hold"/>
                                        <p:tgtEl>
                                          <p:spTgt spid="157699">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157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57699">
                                            <p:txEl>
                                              <p:pRg st="2" end="2"/>
                                            </p:txEl>
                                          </p:spTgt>
                                        </p:tgtEl>
                                        <p:attrNameLst>
                                          <p:attrName>style.visibility</p:attrName>
                                        </p:attrNameLst>
                                      </p:cBhvr>
                                      <p:to>
                                        <p:strVal val="visible"/>
                                      </p:to>
                                    </p:set>
                                    <p:anim calcmode="lin" valueType="num">
                                      <p:cBhvr additive="base">
                                        <p:cTn id="18" dur="1000" fill="hold"/>
                                        <p:tgtEl>
                                          <p:spTgt spid="157699">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157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1" fill="hold" grpId="0" nodeType="clickEffect">
                                  <p:stCondLst>
                                    <p:cond delay="0"/>
                                  </p:stCondLst>
                                  <p:childTnLst>
                                    <p:set>
                                      <p:cBhvr>
                                        <p:cTn id="23" dur="1" fill="hold">
                                          <p:stCondLst>
                                            <p:cond delay="0"/>
                                          </p:stCondLst>
                                        </p:cTn>
                                        <p:tgtEl>
                                          <p:spTgt spid="157699">
                                            <p:txEl>
                                              <p:pRg st="3" end="3"/>
                                            </p:txEl>
                                          </p:spTgt>
                                        </p:tgtEl>
                                        <p:attrNameLst>
                                          <p:attrName>style.visibility</p:attrName>
                                        </p:attrNameLst>
                                      </p:cBhvr>
                                      <p:to>
                                        <p:strVal val="visible"/>
                                      </p:to>
                                    </p:set>
                                    <p:animEffect transition="in" filter="slide(fromTop)">
                                      <p:cBhvr>
                                        <p:cTn id="24" dur="1000"/>
                                        <p:tgtEl>
                                          <p:spTgt spid="157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76200"/>
            <a:ext cx="8229600" cy="152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3600" smtClean="0">
                <a:latin typeface="Times New Roman" panose="02020603050405020304" pitchFamily="18" charset="0"/>
              </a:rPr>
              <a:t>LIMITATIONS ON STUDENT ACCESS TO RECORDS</a:t>
            </a:r>
          </a:p>
        </p:txBody>
      </p:sp>
      <p:sp>
        <p:nvSpPr>
          <p:cNvPr id="23555" name="Rectangle 3"/>
          <p:cNvSpPr>
            <a:spLocks noChangeArrowheads="1"/>
          </p:cNvSpPr>
          <p:nvPr/>
        </p:nvSpPr>
        <p:spPr bwMode="auto">
          <a:xfrm>
            <a:off x="533400" y="1677988"/>
            <a:ext cx="8382000" cy="449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858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20000"/>
              </a:spcBef>
              <a:spcAft>
                <a:spcPct val="50000"/>
              </a:spcAft>
            </a:pPr>
            <a:endParaRPr lang="en-US" altLang="en-US" sz="2800">
              <a:latin typeface="Arial" panose="020B0604020202020204" pitchFamily="34" charset="0"/>
            </a:endParaRPr>
          </a:p>
        </p:txBody>
      </p:sp>
      <p:sp>
        <p:nvSpPr>
          <p:cNvPr id="41988" name="Rectangle 4"/>
          <p:cNvSpPr>
            <a:spLocks noChangeArrowheads="1"/>
          </p:cNvSpPr>
          <p:nvPr/>
        </p:nvSpPr>
        <p:spPr bwMode="auto">
          <a:xfrm>
            <a:off x="533400" y="1828800"/>
            <a:ext cx="78486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nSpc>
                <a:spcPct val="90000"/>
              </a:lnSpc>
              <a:spcBef>
                <a:spcPct val="20000"/>
              </a:spcBef>
              <a:spcAft>
                <a:spcPct val="10000"/>
              </a:spcAft>
              <a:buClr>
                <a:schemeClr val="tx1"/>
              </a:buClr>
              <a:buSzPct val="40000"/>
              <a:buFont typeface="Monotype Sorts" pitchFamily="2" charset="2"/>
              <a:buNone/>
            </a:pPr>
            <a:r>
              <a:rPr lang="en-US" altLang="en-US">
                <a:latin typeface="Times New Roman" panose="02020603050405020304" pitchFamily="18" charset="0"/>
              </a:rPr>
              <a:t>Some limitations do apply to your right to inspect your record, these are as follows:</a:t>
            </a:r>
          </a:p>
          <a:p>
            <a:pPr lvl="1">
              <a:lnSpc>
                <a:spcPct val="90000"/>
              </a:lnSpc>
              <a:spcBef>
                <a:spcPct val="20000"/>
              </a:spcBef>
              <a:spcAft>
                <a:spcPct val="10000"/>
              </a:spcAft>
              <a:buClr>
                <a:schemeClr val="tx1"/>
              </a:buClr>
              <a:buSzPct val="40000"/>
              <a:buFont typeface="Monotype Sorts" pitchFamily="2" charset="2"/>
              <a:buNone/>
            </a:pPr>
            <a:endParaRPr lang="en-US" altLang="en-US">
              <a:latin typeface="Times New Roman" panose="02020603050405020304" pitchFamily="18" charset="0"/>
            </a:endParaRPr>
          </a:p>
          <a:p>
            <a:pPr lvl="1">
              <a:spcBef>
                <a:spcPct val="20000"/>
              </a:spcBef>
              <a:spcAft>
                <a:spcPct val="25000"/>
              </a:spcAft>
              <a:buClr>
                <a:schemeClr val="tx2"/>
              </a:buClr>
              <a:buSzPct val="25000"/>
              <a:buFont typeface="Monotype Sorts" pitchFamily="2" charset="2"/>
              <a:buChar char="l"/>
            </a:pPr>
            <a:r>
              <a:rPr lang="en-US" altLang="en-US" sz="2000">
                <a:latin typeface="Times New Roman" panose="02020603050405020304" pitchFamily="18" charset="0"/>
              </a:rPr>
              <a:t>PARENTAL FINANCIAL INFORMATION</a:t>
            </a:r>
          </a:p>
          <a:p>
            <a:pPr lvl="1">
              <a:spcBef>
                <a:spcPct val="20000"/>
              </a:spcBef>
              <a:spcAft>
                <a:spcPct val="25000"/>
              </a:spcAft>
              <a:buClr>
                <a:schemeClr val="tx2"/>
              </a:buClr>
              <a:buSzPct val="25000"/>
              <a:buFont typeface="Monotype Sorts" pitchFamily="2" charset="2"/>
              <a:buChar char="l"/>
            </a:pPr>
            <a:r>
              <a:rPr lang="en-US" altLang="en-US" sz="2000">
                <a:latin typeface="Times New Roman" panose="02020603050405020304" pitchFamily="18" charset="0"/>
              </a:rPr>
              <a:t>CONFIDENTIAL LETTERS AND RECOMMENDATIONS TO WHICH YOU HAVE WAIVED YOUR RIGHT OF INSPECTION</a:t>
            </a:r>
          </a:p>
          <a:p>
            <a:pPr lvl="1">
              <a:spcBef>
                <a:spcPct val="20000"/>
              </a:spcBef>
              <a:spcAft>
                <a:spcPct val="25000"/>
              </a:spcAft>
              <a:buClr>
                <a:schemeClr val="tx2"/>
              </a:buClr>
              <a:buSzPct val="25000"/>
              <a:buFont typeface="Monotype Sorts" pitchFamily="2" charset="2"/>
              <a:buChar char="l"/>
            </a:pPr>
            <a:r>
              <a:rPr lang="en-US" altLang="en-US" sz="2000">
                <a:latin typeface="Times New Roman" panose="02020603050405020304" pitchFamily="18" charset="0"/>
              </a:rPr>
              <a:t>EDUCATION RECORDS CONTAINING INFORMATION ABOUT MORE THAN ONE STUDENT</a:t>
            </a:r>
          </a:p>
          <a:p>
            <a:pPr lvl="2">
              <a:spcBef>
                <a:spcPct val="20000"/>
              </a:spcBef>
              <a:buClr>
                <a:schemeClr val="tx1"/>
              </a:buClr>
              <a:buSzPct val="25000"/>
              <a:buFont typeface="Monotype Sorts" pitchFamily="2" charset="2"/>
              <a:buChar char="l"/>
            </a:pPr>
            <a:r>
              <a:rPr lang="en-US" altLang="en-US" sz="1600">
                <a:latin typeface="Times New Roman" panose="02020603050405020304" pitchFamily="18" charset="0"/>
              </a:rPr>
              <a:t>However, Loyola will permit access to that part of the record that </a:t>
            </a:r>
          </a:p>
          <a:p>
            <a:pPr lvl="2">
              <a:spcBef>
                <a:spcPct val="20000"/>
              </a:spcBef>
              <a:buClr>
                <a:schemeClr val="tx1"/>
              </a:buClr>
              <a:buSzPct val="25000"/>
              <a:buFont typeface="Monotype Sorts" pitchFamily="2" charset="2"/>
              <a:buNone/>
            </a:pPr>
            <a:r>
              <a:rPr lang="en-US" altLang="en-US" sz="1600">
                <a:latin typeface="Times New Roman" panose="02020603050405020304" pitchFamily="18" charset="0"/>
              </a:rPr>
              <a:t>     pertains only to you.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afterEffect">
                                  <p:stCondLst>
                                    <p:cond delay="2000"/>
                                  </p:stCondLst>
                                  <p:childTnLst>
                                    <p:set>
                                      <p:cBhvr>
                                        <p:cTn id="6" dur="1" fill="hold">
                                          <p:stCondLst>
                                            <p:cond delay="0"/>
                                          </p:stCondLst>
                                        </p:cTn>
                                        <p:tgtEl>
                                          <p:spTgt spid="41988">
                                            <p:txEl>
                                              <p:pRg st="0" end="0"/>
                                            </p:txEl>
                                          </p:spTgt>
                                        </p:tgtEl>
                                        <p:attrNameLst>
                                          <p:attrName>style.visibility</p:attrName>
                                        </p:attrNameLst>
                                      </p:cBhvr>
                                      <p:to>
                                        <p:strVal val="visible"/>
                                      </p:to>
                                    </p:set>
                                    <p:anim calcmode="lin" valueType="num">
                                      <p:cBhvr additive="base">
                                        <p:cTn id="7" dur="2000" fill="hold"/>
                                        <p:tgtEl>
                                          <p:spTgt spid="41988">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1988">
                                            <p:txEl>
                                              <p:pRg st="0" end="0"/>
                                            </p:txEl>
                                          </p:spTgt>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4000"/>
                            </p:stCondLst>
                            <p:childTnLst>
                              <p:par>
                                <p:cTn id="10" presetID="22" presetClass="entr" presetSubtype="1" fill="hold" nodeType="afterEffect">
                                  <p:stCondLst>
                                    <p:cond delay="3000"/>
                                  </p:stCondLst>
                                  <p:childTnLst>
                                    <p:set>
                                      <p:cBhvr>
                                        <p:cTn id="11" dur="1" fill="hold">
                                          <p:stCondLst>
                                            <p:cond delay="0"/>
                                          </p:stCondLst>
                                        </p:cTn>
                                        <p:tgtEl>
                                          <p:spTgt spid="41988">
                                            <p:txEl>
                                              <p:pRg st="2" end="2"/>
                                            </p:txEl>
                                          </p:spTgt>
                                        </p:tgtEl>
                                        <p:attrNameLst>
                                          <p:attrName>style.visibility</p:attrName>
                                        </p:attrNameLst>
                                      </p:cBhvr>
                                      <p:to>
                                        <p:strVal val="visible"/>
                                      </p:to>
                                    </p:set>
                                    <p:animEffect transition="in" filter="wipe(up)">
                                      <p:cBhvr>
                                        <p:cTn id="12" dur="2000"/>
                                        <p:tgtEl>
                                          <p:spTgt spid="41988">
                                            <p:txEl>
                                              <p:pRg st="2" end="2"/>
                                            </p:txEl>
                                          </p:spTgt>
                                        </p:tgtEl>
                                      </p:cBhvr>
                                    </p:animEffect>
                                  </p:childTnLst>
                                </p:cTn>
                              </p:par>
                            </p:childTnLst>
                          </p:cTn>
                        </p:par>
                        <p:par>
                          <p:cTn id="13" fill="hold" nodeType="afterGroup">
                            <p:stCondLst>
                              <p:cond delay="9000"/>
                            </p:stCondLst>
                            <p:childTnLst>
                              <p:par>
                                <p:cTn id="14" presetID="22" presetClass="entr" presetSubtype="1" fill="hold" nodeType="afterEffect">
                                  <p:stCondLst>
                                    <p:cond delay="0"/>
                                  </p:stCondLst>
                                  <p:childTnLst>
                                    <p:set>
                                      <p:cBhvr>
                                        <p:cTn id="15" dur="1" fill="hold">
                                          <p:stCondLst>
                                            <p:cond delay="0"/>
                                          </p:stCondLst>
                                        </p:cTn>
                                        <p:tgtEl>
                                          <p:spTgt spid="41988">
                                            <p:txEl>
                                              <p:pRg st="3" end="3"/>
                                            </p:txEl>
                                          </p:spTgt>
                                        </p:tgtEl>
                                        <p:attrNameLst>
                                          <p:attrName>style.visibility</p:attrName>
                                        </p:attrNameLst>
                                      </p:cBhvr>
                                      <p:to>
                                        <p:strVal val="visible"/>
                                      </p:to>
                                    </p:set>
                                    <p:animEffect transition="in" filter="wipe(up)">
                                      <p:cBhvr>
                                        <p:cTn id="16" dur="2000"/>
                                        <p:tgtEl>
                                          <p:spTgt spid="41988">
                                            <p:txEl>
                                              <p:pRg st="3" end="3"/>
                                            </p:txEl>
                                          </p:spTgt>
                                        </p:tgtEl>
                                      </p:cBhvr>
                                    </p:animEffect>
                                  </p:childTnLst>
                                </p:cTn>
                              </p:par>
                            </p:childTnLst>
                          </p:cTn>
                        </p:par>
                        <p:par>
                          <p:cTn id="17" fill="hold" nodeType="afterGroup">
                            <p:stCondLst>
                              <p:cond delay="11000"/>
                            </p:stCondLst>
                            <p:childTnLst>
                              <p:par>
                                <p:cTn id="18" presetID="22" presetClass="entr" presetSubtype="1" fill="hold" nodeType="afterEffect">
                                  <p:stCondLst>
                                    <p:cond delay="0"/>
                                  </p:stCondLst>
                                  <p:childTnLst>
                                    <p:set>
                                      <p:cBhvr>
                                        <p:cTn id="19" dur="1" fill="hold">
                                          <p:stCondLst>
                                            <p:cond delay="0"/>
                                          </p:stCondLst>
                                        </p:cTn>
                                        <p:tgtEl>
                                          <p:spTgt spid="41988">
                                            <p:txEl>
                                              <p:pRg st="4" end="4"/>
                                            </p:txEl>
                                          </p:spTgt>
                                        </p:tgtEl>
                                        <p:attrNameLst>
                                          <p:attrName>style.visibility</p:attrName>
                                        </p:attrNameLst>
                                      </p:cBhvr>
                                      <p:to>
                                        <p:strVal val="visible"/>
                                      </p:to>
                                    </p:set>
                                    <p:animEffect transition="in" filter="wipe(up)">
                                      <p:cBhvr>
                                        <p:cTn id="20" dur="2000"/>
                                        <p:tgtEl>
                                          <p:spTgt spid="41988">
                                            <p:txEl>
                                              <p:pRg st="4" end="4"/>
                                            </p:txEl>
                                          </p:spTgt>
                                        </p:tgtEl>
                                      </p:cBhvr>
                                    </p:animEffect>
                                  </p:childTnLst>
                                </p:cTn>
                              </p:par>
                            </p:childTnLst>
                          </p:cTn>
                        </p:par>
                        <p:par>
                          <p:cTn id="21" fill="hold" nodeType="afterGroup">
                            <p:stCondLst>
                              <p:cond delay="13000"/>
                            </p:stCondLst>
                            <p:childTnLst>
                              <p:par>
                                <p:cTn id="22" presetID="22" presetClass="entr" presetSubtype="1" fill="hold" nodeType="afterEffect">
                                  <p:stCondLst>
                                    <p:cond delay="0"/>
                                  </p:stCondLst>
                                  <p:childTnLst>
                                    <p:set>
                                      <p:cBhvr>
                                        <p:cTn id="23" dur="1" fill="hold">
                                          <p:stCondLst>
                                            <p:cond delay="0"/>
                                          </p:stCondLst>
                                        </p:cTn>
                                        <p:tgtEl>
                                          <p:spTgt spid="41988">
                                            <p:txEl>
                                              <p:pRg st="5" end="5"/>
                                            </p:txEl>
                                          </p:spTgt>
                                        </p:tgtEl>
                                        <p:attrNameLst>
                                          <p:attrName>style.visibility</p:attrName>
                                        </p:attrNameLst>
                                      </p:cBhvr>
                                      <p:to>
                                        <p:strVal val="visible"/>
                                      </p:to>
                                    </p:set>
                                    <p:animEffect transition="in" filter="wipe(up)">
                                      <p:cBhvr>
                                        <p:cTn id="24" dur="2000"/>
                                        <p:tgtEl>
                                          <p:spTgt spid="41988">
                                            <p:txEl>
                                              <p:pRg st="5" end="5"/>
                                            </p:txEl>
                                          </p:spTgt>
                                        </p:tgtEl>
                                      </p:cBhvr>
                                    </p:animEffect>
                                  </p:childTnLst>
                                </p:cTn>
                              </p:par>
                            </p:childTnLst>
                          </p:cTn>
                        </p:par>
                        <p:par>
                          <p:cTn id="25" fill="hold" nodeType="afterGroup">
                            <p:stCondLst>
                              <p:cond delay="15000"/>
                            </p:stCondLst>
                            <p:childTnLst>
                              <p:par>
                                <p:cTn id="26" presetID="22" presetClass="entr" presetSubtype="1" fill="hold" nodeType="afterEffect">
                                  <p:stCondLst>
                                    <p:cond delay="0"/>
                                  </p:stCondLst>
                                  <p:childTnLst>
                                    <p:set>
                                      <p:cBhvr>
                                        <p:cTn id="27" dur="1" fill="hold">
                                          <p:stCondLst>
                                            <p:cond delay="0"/>
                                          </p:stCondLst>
                                        </p:cTn>
                                        <p:tgtEl>
                                          <p:spTgt spid="41988">
                                            <p:txEl>
                                              <p:pRg st="6" end="6"/>
                                            </p:txEl>
                                          </p:spTgt>
                                        </p:tgtEl>
                                        <p:attrNameLst>
                                          <p:attrName>style.visibility</p:attrName>
                                        </p:attrNameLst>
                                      </p:cBhvr>
                                      <p:to>
                                        <p:strVal val="visible"/>
                                      </p:to>
                                    </p:set>
                                    <p:animEffect transition="in" filter="wipe(up)">
                                      <p:cBhvr>
                                        <p:cTn id="28" dur="2000"/>
                                        <p:tgtEl>
                                          <p:spTgt spid="4198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381000" y="0"/>
            <a:ext cx="84582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3600" smtClean="0">
                <a:latin typeface="Times New Roman" panose="02020603050405020304" pitchFamily="18" charset="0"/>
              </a:rPr>
              <a:t>DISCLOSURE of </a:t>
            </a:r>
            <a:br>
              <a:rPr lang="en-US" altLang="en-US" sz="3600" smtClean="0">
                <a:latin typeface="Times New Roman" panose="02020603050405020304" pitchFamily="18" charset="0"/>
              </a:rPr>
            </a:br>
            <a:r>
              <a:rPr lang="en-US" altLang="en-US" sz="3600" smtClean="0">
                <a:latin typeface="Times New Roman" panose="02020603050405020304" pitchFamily="18" charset="0"/>
              </a:rPr>
              <a:t>EDUCATION RECORD</a:t>
            </a:r>
          </a:p>
        </p:txBody>
      </p:sp>
      <p:sp>
        <p:nvSpPr>
          <p:cNvPr id="25603" name="Rectangle 3"/>
          <p:cNvSpPr>
            <a:spLocks noChangeArrowheads="1"/>
          </p:cNvSpPr>
          <p:nvPr/>
        </p:nvSpPr>
        <p:spPr bwMode="auto">
          <a:xfrm>
            <a:off x="457200" y="1143000"/>
            <a:ext cx="78486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74295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spcBef>
                <a:spcPct val="20000"/>
              </a:spcBef>
              <a:spcAft>
                <a:spcPct val="25000"/>
              </a:spcAft>
              <a:buClr>
                <a:schemeClr val="tx2"/>
              </a:buClr>
              <a:buSzPct val="75000"/>
              <a:buFont typeface="Monotype Sorts" pitchFamily="2" charset="2"/>
              <a:buNone/>
            </a:pPr>
            <a:r>
              <a:rPr lang="en-US" altLang="en-US" sz="3200" i="1">
                <a:latin typeface="Times New Roman" panose="02020603050405020304" pitchFamily="18" charset="0"/>
              </a:rPr>
              <a:t>WRITTEN CONSENT REQUIRED</a:t>
            </a:r>
            <a:endParaRPr lang="en-US" altLang="en-US" sz="3200" i="1">
              <a:latin typeface="Arial" panose="020B0604020202020204" pitchFamily="34" charset="0"/>
            </a:endParaRPr>
          </a:p>
        </p:txBody>
      </p:sp>
      <p:sp>
        <p:nvSpPr>
          <p:cNvPr id="52228" name="Rectangle 4"/>
          <p:cNvSpPr>
            <a:spLocks noGrp="1" noChangeArrowheads="1"/>
          </p:cNvSpPr>
          <p:nvPr>
            <p:ph type="body" idx="1"/>
          </p:nvPr>
        </p:nvSpPr>
        <p:spPr bwMode="auto">
          <a:xfrm>
            <a:off x="1103313" y="3810000"/>
            <a:ext cx="6745287" cy="2125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571500" indent="-571500" eaLnBrk="1" hangingPunct="1">
              <a:spcAft>
                <a:spcPct val="25000"/>
              </a:spcAft>
              <a:buClr>
                <a:srgbClr val="009900"/>
              </a:buClr>
              <a:buFont typeface="Times New Roman" panose="02020603050405020304" pitchFamily="18" charset="0"/>
              <a:buChar char="~"/>
            </a:pPr>
            <a:r>
              <a:rPr lang="en-US" altLang="en-US" sz="2000" smtClean="0">
                <a:latin typeface="Times New Roman" panose="02020603050405020304" pitchFamily="18" charset="0"/>
              </a:rPr>
              <a:t>SPECIFY THE RECORDS TO BE RELEASED</a:t>
            </a:r>
          </a:p>
          <a:p>
            <a:pPr marL="571500" indent="-571500" eaLnBrk="1" hangingPunct="1">
              <a:spcAft>
                <a:spcPct val="25000"/>
              </a:spcAft>
              <a:buClr>
                <a:srgbClr val="009900"/>
              </a:buClr>
              <a:buFont typeface="Times New Roman" panose="02020603050405020304" pitchFamily="18" charset="0"/>
              <a:buChar char="~"/>
            </a:pPr>
            <a:r>
              <a:rPr lang="en-US" altLang="en-US" sz="2000" smtClean="0">
                <a:latin typeface="Times New Roman" panose="02020603050405020304" pitchFamily="18" charset="0"/>
              </a:rPr>
              <a:t>STATE THE PURPOSE OF THE DISCLOSURE</a:t>
            </a:r>
          </a:p>
          <a:p>
            <a:pPr marL="571500" indent="-571500" eaLnBrk="1" hangingPunct="1">
              <a:spcAft>
                <a:spcPct val="25000"/>
              </a:spcAft>
              <a:buClr>
                <a:srgbClr val="009900"/>
              </a:buClr>
              <a:buFont typeface="Times New Roman" panose="02020603050405020304" pitchFamily="18" charset="0"/>
              <a:buChar char="~"/>
            </a:pPr>
            <a:r>
              <a:rPr lang="en-US" altLang="en-US" sz="2000" smtClean="0">
                <a:latin typeface="Times New Roman" panose="02020603050405020304" pitchFamily="18" charset="0"/>
              </a:rPr>
              <a:t>IDENTIFY THE PARTY OR PARTIES TO WHOM     DISCLOSURE MAY BE MADE</a:t>
            </a:r>
          </a:p>
          <a:p>
            <a:pPr marL="571500" indent="-571500" eaLnBrk="1" hangingPunct="1">
              <a:spcAft>
                <a:spcPct val="25000"/>
              </a:spcAft>
              <a:buClr>
                <a:srgbClr val="009900"/>
              </a:buClr>
              <a:buFont typeface="Times New Roman" panose="02020603050405020304" pitchFamily="18" charset="0"/>
              <a:buChar char="~"/>
            </a:pPr>
            <a:r>
              <a:rPr lang="en-US" altLang="en-US" sz="2000" smtClean="0">
                <a:latin typeface="Times New Roman" panose="02020603050405020304" pitchFamily="18" charset="0"/>
              </a:rPr>
              <a:t>BE SIGNED AND DATED BY THE STUDENT.</a:t>
            </a:r>
            <a:r>
              <a:rPr lang="en-US" altLang="en-US" sz="2000" smtClean="0"/>
              <a:t>	     		</a:t>
            </a:r>
          </a:p>
        </p:txBody>
      </p:sp>
      <p:sp>
        <p:nvSpPr>
          <p:cNvPr id="52229" name="Rectangle 5"/>
          <p:cNvSpPr>
            <a:spLocks noChangeArrowheads="1"/>
          </p:cNvSpPr>
          <p:nvPr/>
        </p:nvSpPr>
        <p:spPr bwMode="auto">
          <a:xfrm>
            <a:off x="304800" y="1981200"/>
            <a:ext cx="8458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nSpc>
                <a:spcPct val="90000"/>
              </a:lnSpc>
              <a:spcBef>
                <a:spcPct val="20000"/>
              </a:spcBef>
              <a:buClr>
                <a:schemeClr val="tx1"/>
              </a:buClr>
              <a:buSzPct val="40000"/>
              <a:buFont typeface="Monotype Sorts" pitchFamily="2" charset="2"/>
              <a:buNone/>
            </a:pPr>
            <a:r>
              <a:rPr lang="en-US" altLang="en-US" sz="2000">
                <a:latin typeface="Times New Roman" panose="02020603050405020304" pitchFamily="18" charset="0"/>
              </a:rPr>
              <a:t>     As a general rule, </a:t>
            </a:r>
            <a:r>
              <a:rPr lang="en-US" altLang="en-US" sz="2000">
                <a:solidFill>
                  <a:srgbClr val="9B0A39"/>
                </a:solidFill>
                <a:latin typeface="Times New Roman" panose="02020603050405020304" pitchFamily="18" charset="0"/>
              </a:rPr>
              <a:t>Loyola University Chicago</a:t>
            </a:r>
            <a:r>
              <a:rPr lang="en-US" altLang="en-US" sz="2000">
                <a:latin typeface="Times New Roman" panose="02020603050405020304" pitchFamily="18" charset="0"/>
              </a:rPr>
              <a:t> will obtain your written consent before disclosing or releasing any </a:t>
            </a:r>
            <a:r>
              <a:rPr lang="en-US" altLang="en-US" sz="2000">
                <a:solidFill>
                  <a:srgbClr val="FFA713"/>
                </a:solidFill>
                <a:latin typeface="Times New Roman" panose="02020603050405020304" pitchFamily="18" charset="0"/>
              </a:rPr>
              <a:t>PERSONALLY IDENTIFIABLE INFORMATION</a:t>
            </a:r>
            <a:r>
              <a:rPr lang="en-US" altLang="en-US" sz="2000">
                <a:latin typeface="Times New Roman" panose="02020603050405020304" pitchFamily="18" charset="0"/>
              </a:rPr>
              <a:t> from your </a:t>
            </a:r>
            <a:r>
              <a:rPr lang="en-US" altLang="en-US" sz="2000">
                <a:solidFill>
                  <a:srgbClr val="FFA713"/>
                </a:solidFill>
                <a:latin typeface="Times New Roman" panose="02020603050405020304" pitchFamily="18" charset="0"/>
              </a:rPr>
              <a:t>EDUCATION RECORD</a:t>
            </a:r>
            <a:r>
              <a:rPr lang="en-US" altLang="en-US" sz="2000">
                <a:latin typeface="Times New Roman" panose="02020603050405020304" pitchFamily="18" charset="0"/>
              </a:rPr>
              <a:t> to a third party (</a:t>
            </a:r>
            <a:r>
              <a:rPr lang="en-US" altLang="en-US" sz="1200">
                <a:latin typeface="Times New Roman" panose="02020603050405020304" pitchFamily="18" charset="0"/>
              </a:rPr>
              <a:t>WITH A FEW EXCEPTIONS</a:t>
            </a:r>
            <a:r>
              <a:rPr lang="en-US" altLang="en-US" sz="2000">
                <a:latin typeface="Times New Roman" panose="02020603050405020304" pitchFamily="18" charset="0"/>
              </a:rPr>
              <a:t>).</a:t>
            </a:r>
            <a:r>
              <a:rPr lang="en-US" altLang="en-US" sz="2000">
                <a:latin typeface="Arial" panose="020B0604020202020204" pitchFamily="34" charset="0"/>
              </a:rPr>
              <a:t>  </a:t>
            </a:r>
          </a:p>
        </p:txBody>
      </p:sp>
      <p:pic>
        <p:nvPicPr>
          <p:cNvPr id="2560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2881313"/>
            <a:ext cx="914400"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5607" name="Freeform 12"/>
          <p:cNvSpPr>
            <a:spLocks/>
          </p:cNvSpPr>
          <p:nvPr/>
        </p:nvSpPr>
        <p:spPr bwMode="auto">
          <a:xfrm>
            <a:off x="6154738" y="2889250"/>
            <a:ext cx="1465262" cy="615950"/>
          </a:xfrm>
          <a:custGeom>
            <a:avLst/>
            <a:gdLst>
              <a:gd name="T0" fmla="*/ 27720916 w 923"/>
              <a:gd name="T1" fmla="*/ 703124388 h 388"/>
              <a:gd name="T2" fmla="*/ 173889928 w 923"/>
              <a:gd name="T3" fmla="*/ 483870000 h 388"/>
              <a:gd name="T4" fmla="*/ 390623292 w 923"/>
              <a:gd name="T5" fmla="*/ 120967500 h 388"/>
              <a:gd name="T6" fmla="*/ 561993858 w 923"/>
              <a:gd name="T7" fmla="*/ 0 h 388"/>
              <a:gd name="T8" fmla="*/ 463708592 w 923"/>
              <a:gd name="T9" fmla="*/ 362902500 h 388"/>
              <a:gd name="T10" fmla="*/ 488910146 w 923"/>
              <a:gd name="T11" fmla="*/ 582156888 h 388"/>
              <a:gd name="T12" fmla="*/ 657759763 w 923"/>
              <a:gd name="T13" fmla="*/ 630039063 h 388"/>
              <a:gd name="T14" fmla="*/ 1116428044 w 923"/>
              <a:gd name="T15" fmla="*/ 604837500 h 388"/>
              <a:gd name="T16" fmla="*/ 1552415720 w 923"/>
              <a:gd name="T17" fmla="*/ 388104063 h 388"/>
              <a:gd name="T18" fmla="*/ 1600297879 w 923"/>
              <a:gd name="T19" fmla="*/ 315020325 h 388"/>
              <a:gd name="T20" fmla="*/ 1529733528 w 923"/>
              <a:gd name="T21" fmla="*/ 362902500 h 388"/>
              <a:gd name="T22" fmla="*/ 1358362961 w 923"/>
              <a:gd name="T23" fmla="*/ 604837500 h 388"/>
              <a:gd name="T24" fmla="*/ 1237395503 w 923"/>
              <a:gd name="T25" fmla="*/ 824091888 h 388"/>
              <a:gd name="T26" fmla="*/ 1214714898 w 923"/>
              <a:gd name="T27" fmla="*/ 945059388 h 388"/>
              <a:gd name="T28" fmla="*/ 1237395503 w 923"/>
              <a:gd name="T29" fmla="*/ 846772500 h 388"/>
              <a:gd name="T30" fmla="*/ 1214714898 w 923"/>
              <a:gd name="T31" fmla="*/ 630039063 h 388"/>
              <a:gd name="T32" fmla="*/ 584676050 w 923"/>
              <a:gd name="T33" fmla="*/ 677922825 h 388"/>
              <a:gd name="T34" fmla="*/ 488910146 w 923"/>
              <a:gd name="T35" fmla="*/ 655240625 h 388"/>
              <a:gd name="T36" fmla="*/ 367942687 w 923"/>
              <a:gd name="T37" fmla="*/ 315020325 h 388"/>
              <a:gd name="T38" fmla="*/ 320058941 w 923"/>
              <a:gd name="T39" fmla="*/ 461189388 h 388"/>
              <a:gd name="T40" fmla="*/ 609877604 w 923"/>
              <a:gd name="T41" fmla="*/ 483870000 h 388"/>
              <a:gd name="T42" fmla="*/ 705643509 w 923"/>
              <a:gd name="T43" fmla="*/ 388104063 h 388"/>
              <a:gd name="T44" fmla="*/ 657759763 w 923"/>
              <a:gd name="T45" fmla="*/ 461189388 h 388"/>
              <a:gd name="T46" fmla="*/ 753525668 w 923"/>
              <a:gd name="T47" fmla="*/ 776208125 h 388"/>
              <a:gd name="T48" fmla="*/ 1166831152 w 923"/>
              <a:gd name="T49" fmla="*/ 534273125 h 388"/>
              <a:gd name="T50" fmla="*/ 1189513344 w 923"/>
              <a:gd name="T51" fmla="*/ 362902500 h 388"/>
              <a:gd name="T52" fmla="*/ 1166831152 w 923"/>
              <a:gd name="T53" fmla="*/ 435987825 h 388"/>
              <a:gd name="T54" fmla="*/ 1237395503 w 923"/>
              <a:gd name="T55" fmla="*/ 677922825 h 388"/>
              <a:gd name="T56" fmla="*/ 1431448262 w 923"/>
              <a:gd name="T57" fmla="*/ 655240625 h 388"/>
              <a:gd name="T58" fmla="*/ 1479330420 w 923"/>
              <a:gd name="T59" fmla="*/ 604837500 h 388"/>
              <a:gd name="T60" fmla="*/ 1529733528 w 923"/>
              <a:gd name="T61" fmla="*/ 703124388 h 388"/>
              <a:gd name="T62" fmla="*/ 1673383179 w 923"/>
              <a:gd name="T63" fmla="*/ 340221888 h 388"/>
              <a:gd name="T64" fmla="*/ 1819552192 w 923"/>
              <a:gd name="T65" fmla="*/ 967740000 h 388"/>
              <a:gd name="T66" fmla="*/ 1963200255 w 923"/>
              <a:gd name="T67" fmla="*/ 677922825 h 388"/>
              <a:gd name="T68" fmla="*/ 2013603363 w 923"/>
              <a:gd name="T69" fmla="*/ 267136563 h 388"/>
              <a:gd name="T70" fmla="*/ 2109369268 w 923"/>
              <a:gd name="T71" fmla="*/ 315020325 h 388"/>
              <a:gd name="T72" fmla="*/ 2147483646 w 923"/>
              <a:gd name="T73" fmla="*/ 509071563 h 38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23"/>
              <a:gd name="T112" fmla="*/ 0 h 388"/>
              <a:gd name="T113" fmla="*/ 923 w 923"/>
              <a:gd name="T114" fmla="*/ 388 h 38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23" h="388">
                <a:moveTo>
                  <a:pt x="11" y="279"/>
                </a:moveTo>
                <a:cubicBezTo>
                  <a:pt x="56" y="170"/>
                  <a:pt x="0" y="289"/>
                  <a:pt x="69" y="192"/>
                </a:cubicBezTo>
                <a:cubicBezTo>
                  <a:pt x="82" y="174"/>
                  <a:pt x="135" y="82"/>
                  <a:pt x="155" y="48"/>
                </a:cubicBezTo>
                <a:cubicBezTo>
                  <a:pt x="169" y="24"/>
                  <a:pt x="203" y="20"/>
                  <a:pt x="223" y="0"/>
                </a:cubicBezTo>
                <a:cubicBezTo>
                  <a:pt x="206" y="49"/>
                  <a:pt x="194" y="94"/>
                  <a:pt x="184" y="144"/>
                </a:cubicBezTo>
                <a:cubicBezTo>
                  <a:pt x="187" y="173"/>
                  <a:pt x="177" y="207"/>
                  <a:pt x="194" y="231"/>
                </a:cubicBezTo>
                <a:cubicBezTo>
                  <a:pt x="208" y="250"/>
                  <a:pt x="238" y="249"/>
                  <a:pt x="261" y="250"/>
                </a:cubicBezTo>
                <a:cubicBezTo>
                  <a:pt x="322" y="252"/>
                  <a:pt x="382" y="243"/>
                  <a:pt x="443" y="240"/>
                </a:cubicBezTo>
                <a:cubicBezTo>
                  <a:pt x="510" y="221"/>
                  <a:pt x="569" y="209"/>
                  <a:pt x="616" y="154"/>
                </a:cubicBezTo>
                <a:cubicBezTo>
                  <a:pt x="623" y="145"/>
                  <a:pt x="643" y="134"/>
                  <a:pt x="635" y="125"/>
                </a:cubicBezTo>
                <a:cubicBezTo>
                  <a:pt x="627" y="117"/>
                  <a:pt x="615" y="136"/>
                  <a:pt x="607" y="144"/>
                </a:cubicBezTo>
                <a:cubicBezTo>
                  <a:pt x="574" y="177"/>
                  <a:pt x="562" y="201"/>
                  <a:pt x="539" y="240"/>
                </a:cubicBezTo>
                <a:cubicBezTo>
                  <a:pt x="516" y="361"/>
                  <a:pt x="553" y="214"/>
                  <a:pt x="491" y="327"/>
                </a:cubicBezTo>
                <a:cubicBezTo>
                  <a:pt x="483" y="341"/>
                  <a:pt x="482" y="359"/>
                  <a:pt x="482" y="375"/>
                </a:cubicBezTo>
                <a:cubicBezTo>
                  <a:pt x="482" y="388"/>
                  <a:pt x="488" y="349"/>
                  <a:pt x="491" y="336"/>
                </a:cubicBezTo>
                <a:cubicBezTo>
                  <a:pt x="488" y="307"/>
                  <a:pt x="509" y="259"/>
                  <a:pt x="482" y="250"/>
                </a:cubicBezTo>
                <a:cubicBezTo>
                  <a:pt x="411" y="225"/>
                  <a:pt x="311" y="251"/>
                  <a:pt x="232" y="269"/>
                </a:cubicBezTo>
                <a:cubicBezTo>
                  <a:pt x="219" y="266"/>
                  <a:pt x="198" y="272"/>
                  <a:pt x="194" y="260"/>
                </a:cubicBezTo>
                <a:cubicBezTo>
                  <a:pt x="149" y="109"/>
                  <a:pt x="239" y="78"/>
                  <a:pt x="146" y="125"/>
                </a:cubicBezTo>
                <a:cubicBezTo>
                  <a:pt x="140" y="144"/>
                  <a:pt x="129" y="163"/>
                  <a:pt x="127" y="183"/>
                </a:cubicBezTo>
                <a:cubicBezTo>
                  <a:pt x="120" y="244"/>
                  <a:pt x="215" y="198"/>
                  <a:pt x="242" y="192"/>
                </a:cubicBezTo>
                <a:cubicBezTo>
                  <a:pt x="255" y="179"/>
                  <a:pt x="264" y="162"/>
                  <a:pt x="280" y="154"/>
                </a:cubicBezTo>
                <a:cubicBezTo>
                  <a:pt x="290" y="149"/>
                  <a:pt x="262" y="171"/>
                  <a:pt x="261" y="183"/>
                </a:cubicBezTo>
                <a:cubicBezTo>
                  <a:pt x="254" y="301"/>
                  <a:pt x="239" y="287"/>
                  <a:pt x="299" y="308"/>
                </a:cubicBezTo>
                <a:cubicBezTo>
                  <a:pt x="409" y="287"/>
                  <a:pt x="412" y="297"/>
                  <a:pt x="463" y="212"/>
                </a:cubicBezTo>
                <a:cubicBezTo>
                  <a:pt x="466" y="189"/>
                  <a:pt x="472" y="167"/>
                  <a:pt x="472" y="144"/>
                </a:cubicBezTo>
                <a:cubicBezTo>
                  <a:pt x="472" y="134"/>
                  <a:pt x="463" y="163"/>
                  <a:pt x="463" y="173"/>
                </a:cubicBezTo>
                <a:cubicBezTo>
                  <a:pt x="463" y="235"/>
                  <a:pt x="465" y="229"/>
                  <a:pt x="491" y="269"/>
                </a:cubicBezTo>
                <a:cubicBezTo>
                  <a:pt x="517" y="266"/>
                  <a:pt x="543" y="267"/>
                  <a:pt x="568" y="260"/>
                </a:cubicBezTo>
                <a:cubicBezTo>
                  <a:pt x="577" y="257"/>
                  <a:pt x="579" y="236"/>
                  <a:pt x="587" y="240"/>
                </a:cubicBezTo>
                <a:cubicBezTo>
                  <a:pt x="600" y="246"/>
                  <a:pt x="600" y="266"/>
                  <a:pt x="607" y="279"/>
                </a:cubicBezTo>
                <a:cubicBezTo>
                  <a:pt x="659" y="214"/>
                  <a:pt x="641" y="209"/>
                  <a:pt x="664" y="135"/>
                </a:cubicBezTo>
                <a:cubicBezTo>
                  <a:pt x="670" y="265"/>
                  <a:pt x="631" y="325"/>
                  <a:pt x="722" y="384"/>
                </a:cubicBezTo>
                <a:cubicBezTo>
                  <a:pt x="768" y="354"/>
                  <a:pt x="763" y="320"/>
                  <a:pt x="779" y="269"/>
                </a:cubicBezTo>
                <a:cubicBezTo>
                  <a:pt x="786" y="215"/>
                  <a:pt x="779" y="157"/>
                  <a:pt x="799" y="106"/>
                </a:cubicBezTo>
                <a:cubicBezTo>
                  <a:pt x="804" y="93"/>
                  <a:pt x="825" y="118"/>
                  <a:pt x="837" y="125"/>
                </a:cubicBezTo>
                <a:cubicBezTo>
                  <a:pt x="876" y="147"/>
                  <a:pt x="923" y="156"/>
                  <a:pt x="923" y="202"/>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237" name="Text Box 13"/>
          <p:cNvSpPr txBox="1">
            <a:spLocks noChangeArrowheads="1"/>
          </p:cNvSpPr>
          <p:nvPr/>
        </p:nvSpPr>
        <p:spPr bwMode="auto">
          <a:xfrm>
            <a:off x="1066800" y="3276600"/>
            <a:ext cx="6019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2000"/>
              <a:t>Your written consent or request will</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iterate type="lt">
                                    <p:tmPct val="0"/>
                                  </p:iterate>
                                  <p:childTnLst>
                                    <p:set>
                                      <p:cBhvr>
                                        <p:cTn id="6" dur="1" fill="hold">
                                          <p:stCondLst>
                                            <p:cond delay="0"/>
                                          </p:stCondLst>
                                        </p:cTn>
                                        <p:tgtEl>
                                          <p:spTgt spid="52229">
                                            <p:txEl>
                                              <p:pRg st="0" end="0"/>
                                            </p:txEl>
                                          </p:spTgt>
                                        </p:tgtEl>
                                        <p:attrNameLst>
                                          <p:attrName>style.visibility</p:attrName>
                                        </p:attrNameLst>
                                      </p:cBhvr>
                                      <p:to>
                                        <p:strVal val="visible"/>
                                      </p:to>
                                    </p:set>
                                    <p:anim calcmode="lin" valueType="num">
                                      <p:cBhvr additive="base">
                                        <p:cTn id="7" dur="1000" fill="hold"/>
                                        <p:tgtEl>
                                          <p:spTgt spid="52229">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5222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2237"/>
                                        </p:tgtEl>
                                        <p:attrNameLst>
                                          <p:attrName>style.visibility</p:attrName>
                                        </p:attrNameLst>
                                      </p:cBhvr>
                                      <p:to>
                                        <p:strVal val="visible"/>
                                      </p:to>
                                    </p:set>
                                    <p:anim calcmode="lin" valueType="num">
                                      <p:cBhvr additive="base">
                                        <p:cTn id="11" dur="1000" fill="hold"/>
                                        <p:tgtEl>
                                          <p:spTgt spid="52237"/>
                                        </p:tgtEl>
                                        <p:attrNameLst>
                                          <p:attrName>ppt_x</p:attrName>
                                        </p:attrNameLst>
                                      </p:cBhvr>
                                      <p:tavLst>
                                        <p:tav tm="0">
                                          <p:val>
                                            <p:strVal val="0-#ppt_w/2"/>
                                          </p:val>
                                        </p:tav>
                                        <p:tav tm="100000">
                                          <p:val>
                                            <p:strVal val="#ppt_x"/>
                                          </p:val>
                                        </p:tav>
                                      </p:tavLst>
                                    </p:anim>
                                    <p:anim calcmode="lin" valueType="num">
                                      <p:cBhvr additive="base">
                                        <p:cTn id="12" dur="1000" fill="hold"/>
                                        <p:tgtEl>
                                          <p:spTgt spid="52237"/>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8" fill="hold" grpId="0" nodeType="afterEffect">
                                  <p:stCondLst>
                                    <p:cond delay="2000"/>
                                  </p:stCondLst>
                                  <p:childTnLst>
                                    <p:set>
                                      <p:cBhvr>
                                        <p:cTn id="15" dur="1" fill="hold">
                                          <p:stCondLst>
                                            <p:cond delay="0"/>
                                          </p:stCondLst>
                                        </p:cTn>
                                        <p:tgtEl>
                                          <p:spTgt spid="52228">
                                            <p:txEl>
                                              <p:pRg st="0" end="0"/>
                                            </p:txEl>
                                          </p:spTgt>
                                        </p:tgtEl>
                                        <p:attrNameLst>
                                          <p:attrName>style.visibility</p:attrName>
                                        </p:attrNameLst>
                                      </p:cBhvr>
                                      <p:to>
                                        <p:strVal val="visible"/>
                                      </p:to>
                                    </p:set>
                                    <p:anim calcmode="lin" valueType="num">
                                      <p:cBhvr additive="base">
                                        <p:cTn id="16" dur="1000" fill="hold"/>
                                        <p:tgtEl>
                                          <p:spTgt spid="52228">
                                            <p:txEl>
                                              <p:pRg st="0" end="0"/>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52228">
                                            <p:txEl>
                                              <p:pRg st="0" end="0"/>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4000"/>
                            </p:stCondLst>
                            <p:childTnLst>
                              <p:par>
                                <p:cTn id="19" presetID="2" presetClass="entr" presetSubtype="8" fill="hold" grpId="0" nodeType="afterEffect">
                                  <p:stCondLst>
                                    <p:cond delay="2000"/>
                                  </p:stCondLst>
                                  <p:childTnLst>
                                    <p:set>
                                      <p:cBhvr>
                                        <p:cTn id="20" dur="1" fill="hold">
                                          <p:stCondLst>
                                            <p:cond delay="0"/>
                                          </p:stCondLst>
                                        </p:cTn>
                                        <p:tgtEl>
                                          <p:spTgt spid="52228">
                                            <p:txEl>
                                              <p:pRg st="1" end="1"/>
                                            </p:txEl>
                                          </p:spTgt>
                                        </p:tgtEl>
                                        <p:attrNameLst>
                                          <p:attrName>style.visibility</p:attrName>
                                        </p:attrNameLst>
                                      </p:cBhvr>
                                      <p:to>
                                        <p:strVal val="visible"/>
                                      </p:to>
                                    </p:set>
                                    <p:anim calcmode="lin" valueType="num">
                                      <p:cBhvr additive="base">
                                        <p:cTn id="21" dur="1000" fill="hold"/>
                                        <p:tgtEl>
                                          <p:spTgt spid="52228">
                                            <p:txEl>
                                              <p:pRg st="1" end="1"/>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52228">
                                            <p:txEl>
                                              <p:pRg st="1" end="1"/>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7000"/>
                            </p:stCondLst>
                            <p:childTnLst>
                              <p:par>
                                <p:cTn id="24" presetID="2" presetClass="entr" presetSubtype="8" fill="hold" grpId="0" nodeType="afterEffect">
                                  <p:stCondLst>
                                    <p:cond delay="2000"/>
                                  </p:stCondLst>
                                  <p:childTnLst>
                                    <p:set>
                                      <p:cBhvr>
                                        <p:cTn id="25" dur="1" fill="hold">
                                          <p:stCondLst>
                                            <p:cond delay="0"/>
                                          </p:stCondLst>
                                        </p:cTn>
                                        <p:tgtEl>
                                          <p:spTgt spid="52228">
                                            <p:txEl>
                                              <p:pRg st="2" end="2"/>
                                            </p:txEl>
                                          </p:spTgt>
                                        </p:tgtEl>
                                        <p:attrNameLst>
                                          <p:attrName>style.visibility</p:attrName>
                                        </p:attrNameLst>
                                      </p:cBhvr>
                                      <p:to>
                                        <p:strVal val="visible"/>
                                      </p:to>
                                    </p:set>
                                    <p:anim calcmode="lin" valueType="num">
                                      <p:cBhvr additive="base">
                                        <p:cTn id="26" dur="1000" fill="hold"/>
                                        <p:tgtEl>
                                          <p:spTgt spid="52228">
                                            <p:txEl>
                                              <p:pRg st="2" end="2"/>
                                            </p:txEl>
                                          </p:spTgt>
                                        </p:tgtEl>
                                        <p:attrNameLst>
                                          <p:attrName>ppt_x</p:attrName>
                                        </p:attrNameLst>
                                      </p:cBhvr>
                                      <p:tavLst>
                                        <p:tav tm="0">
                                          <p:val>
                                            <p:strVal val="0-#ppt_w/2"/>
                                          </p:val>
                                        </p:tav>
                                        <p:tav tm="100000">
                                          <p:val>
                                            <p:strVal val="#ppt_x"/>
                                          </p:val>
                                        </p:tav>
                                      </p:tavLst>
                                    </p:anim>
                                    <p:anim calcmode="lin" valueType="num">
                                      <p:cBhvr additive="base">
                                        <p:cTn id="27" dur="1000" fill="hold"/>
                                        <p:tgtEl>
                                          <p:spTgt spid="52228">
                                            <p:txEl>
                                              <p:pRg st="2" end="2"/>
                                            </p:txEl>
                                          </p:spTgt>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10000"/>
                            </p:stCondLst>
                            <p:childTnLst>
                              <p:par>
                                <p:cTn id="29" presetID="2" presetClass="entr" presetSubtype="8" fill="hold" grpId="0" nodeType="afterEffect">
                                  <p:stCondLst>
                                    <p:cond delay="2000"/>
                                  </p:stCondLst>
                                  <p:childTnLst>
                                    <p:set>
                                      <p:cBhvr>
                                        <p:cTn id="30" dur="1" fill="hold">
                                          <p:stCondLst>
                                            <p:cond delay="0"/>
                                          </p:stCondLst>
                                        </p:cTn>
                                        <p:tgtEl>
                                          <p:spTgt spid="52228">
                                            <p:txEl>
                                              <p:pRg st="3" end="3"/>
                                            </p:txEl>
                                          </p:spTgt>
                                        </p:tgtEl>
                                        <p:attrNameLst>
                                          <p:attrName>style.visibility</p:attrName>
                                        </p:attrNameLst>
                                      </p:cBhvr>
                                      <p:to>
                                        <p:strVal val="visible"/>
                                      </p:to>
                                    </p:set>
                                    <p:anim calcmode="lin" valueType="num">
                                      <p:cBhvr additive="base">
                                        <p:cTn id="31" dur="1000" fill="hold"/>
                                        <p:tgtEl>
                                          <p:spTgt spid="52228">
                                            <p:txEl>
                                              <p:pRg st="3" end="3"/>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5222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build="p" bldLvl="2" autoUpdateAnimBg="0"/>
      <p:bldP spid="52229" grpId="0" build="allAtOnce" autoUpdateAnimBg="0"/>
      <p:bldP spid="5223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4" name="Rectangle 1028"/>
          <p:cNvSpPr>
            <a:spLocks noGrp="1" noChangeArrowheads="1"/>
          </p:cNvSpPr>
          <p:nvPr>
            <p:ph type="body" idx="1"/>
          </p:nvPr>
        </p:nvSpPr>
        <p:spPr bwMode="auto">
          <a:xfrm>
            <a:off x="609600" y="2362200"/>
            <a:ext cx="7848600" cy="2514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spcAft>
                <a:spcPct val="25000"/>
              </a:spcAft>
              <a:buFontTx/>
              <a:buNone/>
            </a:pPr>
            <a:r>
              <a:rPr lang="en-US" altLang="en-US" sz="2000" smtClean="0"/>
              <a:t>	</a:t>
            </a:r>
            <a:r>
              <a:rPr lang="en-US" altLang="en-US" sz="2000" smtClean="0">
                <a:latin typeface="Times New Roman" panose="02020603050405020304" pitchFamily="18" charset="0"/>
              </a:rPr>
              <a:t>Authorized representatives of the following for audit, evaluation, or enforcement of Federal and State support programs:</a:t>
            </a:r>
          </a:p>
          <a:p>
            <a:pPr lvl="4" eaLnBrk="1" hangingPunct="1">
              <a:buClr>
                <a:srgbClr val="009900"/>
              </a:buClr>
              <a:buFont typeface="Times New Roman" panose="02020603050405020304" pitchFamily="18" charset="0"/>
              <a:buChar char="~"/>
            </a:pPr>
            <a:r>
              <a:rPr lang="en-US" altLang="en-US" sz="1600" smtClean="0">
                <a:latin typeface="Times New Roman" panose="02020603050405020304" pitchFamily="18" charset="0"/>
              </a:rPr>
              <a:t>COMPTROLLER GENERAL OF THE UNITED STATES</a:t>
            </a:r>
          </a:p>
          <a:p>
            <a:pPr lvl="4" eaLnBrk="1" hangingPunct="1">
              <a:buClr>
                <a:srgbClr val="009900"/>
              </a:buClr>
              <a:buFont typeface="Times New Roman" panose="02020603050405020304" pitchFamily="18" charset="0"/>
              <a:buChar char="~"/>
            </a:pPr>
            <a:r>
              <a:rPr lang="en-US" altLang="en-US" sz="1600" smtClean="0">
                <a:latin typeface="Times New Roman" panose="02020603050405020304" pitchFamily="18" charset="0"/>
              </a:rPr>
              <a:t>THE SECRETARY OF THE UNITED STATES DEPARTMENT OF EDUCATION</a:t>
            </a:r>
          </a:p>
          <a:p>
            <a:pPr lvl="4" eaLnBrk="1" hangingPunct="1">
              <a:buClr>
                <a:srgbClr val="009900"/>
              </a:buClr>
              <a:buFont typeface="Times New Roman" panose="02020603050405020304" pitchFamily="18" charset="0"/>
              <a:buChar char="~"/>
            </a:pPr>
            <a:r>
              <a:rPr lang="en-US" altLang="en-US" sz="1600" smtClean="0">
                <a:latin typeface="Times New Roman" panose="02020603050405020304" pitchFamily="18" charset="0"/>
              </a:rPr>
              <a:t>U.S. ATTORNEY GENERAL (LAW  ENFORCEMENT ONLY)</a:t>
            </a:r>
          </a:p>
          <a:p>
            <a:pPr lvl="4" eaLnBrk="1" hangingPunct="1">
              <a:spcAft>
                <a:spcPct val="50000"/>
              </a:spcAft>
              <a:buClr>
                <a:srgbClr val="009900"/>
              </a:buClr>
              <a:buFont typeface="Times New Roman" panose="02020603050405020304" pitchFamily="18" charset="0"/>
              <a:buChar char="~"/>
            </a:pPr>
            <a:r>
              <a:rPr lang="en-US" altLang="en-US" sz="1600" smtClean="0">
                <a:latin typeface="Times New Roman" panose="02020603050405020304" pitchFamily="18" charset="0"/>
              </a:rPr>
              <a:t>STATE EDUCATIONAL AUTHORITIES</a:t>
            </a:r>
          </a:p>
          <a:p>
            <a:pPr eaLnBrk="1" hangingPunct="1">
              <a:spcAft>
                <a:spcPct val="25000"/>
              </a:spcAft>
              <a:buFontTx/>
              <a:buNone/>
            </a:pPr>
            <a:r>
              <a:rPr lang="en-US" altLang="en-US" sz="2000" smtClean="0"/>
              <a:t>		</a:t>
            </a:r>
          </a:p>
        </p:txBody>
      </p:sp>
      <p:pic>
        <p:nvPicPr>
          <p:cNvPr id="27651" name="Picture 10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3528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7652" name="Rectangle 1033"/>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WRITTEN CONSENT</a:t>
            </a:r>
          </a:p>
        </p:txBody>
      </p:sp>
      <p:sp>
        <p:nvSpPr>
          <p:cNvPr id="27653" name="Rectangle 1034"/>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56324">
                                            <p:txEl>
                                              <p:pRg st="0" end="0"/>
                                            </p:txEl>
                                          </p:spTgt>
                                        </p:tgtEl>
                                        <p:attrNameLst>
                                          <p:attrName>style.visibility</p:attrName>
                                        </p:attrNameLst>
                                      </p:cBhvr>
                                      <p:to>
                                        <p:strVal val="visible"/>
                                      </p:to>
                                    </p:set>
                                    <p:anim calcmode="lin" valueType="num">
                                      <p:cBhvr additive="base">
                                        <p:cTn id="7" dur="2000" fill="hold"/>
                                        <p:tgtEl>
                                          <p:spTgt spid="5632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56324">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56324">
                                            <p:txEl>
                                              <p:pRg st="0" end="0"/>
                                            </p:txEl>
                                          </p:spTgt>
                                        </p:tgtEl>
                                        <p:attrNameLst>
                                          <p:attrName>ppt_c</p:attrName>
                                        </p:attrNameLst>
                                      </p:cBhvr>
                                      <p:to>
                                        <a:srgbClr val="FF0033"/>
                                      </p:to>
                                    </p:animClr>
                                  </p:subTnLst>
                                </p:cTn>
                              </p:par>
                            </p:childTnLst>
                          </p:cTn>
                        </p:par>
                        <p:par>
                          <p:cTn id="9" fill="hold" nodeType="afterGroup">
                            <p:stCondLst>
                              <p:cond delay="2500"/>
                            </p:stCondLst>
                            <p:childTnLst>
                              <p:par>
                                <p:cTn id="10" presetID="2" presetClass="entr" presetSubtype="2" fill="hold" nodeType="afterEffect">
                                  <p:stCondLst>
                                    <p:cond delay="4000"/>
                                  </p:stCondLst>
                                  <p:childTnLst>
                                    <p:set>
                                      <p:cBhvr>
                                        <p:cTn id="11" dur="1" fill="hold">
                                          <p:stCondLst>
                                            <p:cond delay="0"/>
                                          </p:stCondLst>
                                        </p:cTn>
                                        <p:tgtEl>
                                          <p:spTgt spid="56324">
                                            <p:txEl>
                                              <p:pRg st="1" end="1"/>
                                            </p:txEl>
                                          </p:spTgt>
                                        </p:tgtEl>
                                        <p:attrNameLst>
                                          <p:attrName>style.visibility</p:attrName>
                                        </p:attrNameLst>
                                      </p:cBhvr>
                                      <p:to>
                                        <p:strVal val="visible"/>
                                      </p:to>
                                    </p:set>
                                    <p:anim calcmode="lin" valueType="num">
                                      <p:cBhvr additive="base">
                                        <p:cTn id="12" dur="2000" fill="hold"/>
                                        <p:tgtEl>
                                          <p:spTgt spid="56324">
                                            <p:txEl>
                                              <p:pRg st="1" end="1"/>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56324">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8500"/>
                            </p:stCondLst>
                            <p:childTnLst>
                              <p:par>
                                <p:cTn id="15" presetID="2" presetClass="entr" presetSubtype="2" fill="hold" nodeType="afterEffect">
                                  <p:stCondLst>
                                    <p:cond delay="1000"/>
                                  </p:stCondLst>
                                  <p:childTnLst>
                                    <p:set>
                                      <p:cBhvr>
                                        <p:cTn id="16" dur="1" fill="hold">
                                          <p:stCondLst>
                                            <p:cond delay="0"/>
                                          </p:stCondLst>
                                        </p:cTn>
                                        <p:tgtEl>
                                          <p:spTgt spid="56324">
                                            <p:txEl>
                                              <p:pRg st="2" end="2"/>
                                            </p:txEl>
                                          </p:spTgt>
                                        </p:tgtEl>
                                        <p:attrNameLst>
                                          <p:attrName>style.visibility</p:attrName>
                                        </p:attrNameLst>
                                      </p:cBhvr>
                                      <p:to>
                                        <p:strVal val="visible"/>
                                      </p:to>
                                    </p:set>
                                    <p:anim calcmode="lin" valueType="num">
                                      <p:cBhvr additive="base">
                                        <p:cTn id="17" dur="2000" fill="hold"/>
                                        <p:tgtEl>
                                          <p:spTgt spid="56324">
                                            <p:txEl>
                                              <p:pRg st="2" end="2"/>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56324">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1500"/>
                            </p:stCondLst>
                            <p:childTnLst>
                              <p:par>
                                <p:cTn id="20" presetID="2" presetClass="entr" presetSubtype="2" fill="hold" nodeType="afterEffect">
                                  <p:stCondLst>
                                    <p:cond delay="1000"/>
                                  </p:stCondLst>
                                  <p:childTnLst>
                                    <p:set>
                                      <p:cBhvr>
                                        <p:cTn id="21" dur="1" fill="hold">
                                          <p:stCondLst>
                                            <p:cond delay="0"/>
                                          </p:stCondLst>
                                        </p:cTn>
                                        <p:tgtEl>
                                          <p:spTgt spid="56324">
                                            <p:txEl>
                                              <p:pRg st="3" end="3"/>
                                            </p:txEl>
                                          </p:spTgt>
                                        </p:tgtEl>
                                        <p:attrNameLst>
                                          <p:attrName>style.visibility</p:attrName>
                                        </p:attrNameLst>
                                      </p:cBhvr>
                                      <p:to>
                                        <p:strVal val="visible"/>
                                      </p:to>
                                    </p:set>
                                    <p:anim calcmode="lin" valueType="num">
                                      <p:cBhvr additive="base">
                                        <p:cTn id="22" dur="2000" fill="hold"/>
                                        <p:tgtEl>
                                          <p:spTgt spid="56324">
                                            <p:txEl>
                                              <p:pRg st="3" end="3"/>
                                            </p:txEl>
                                          </p:spTgt>
                                        </p:tgtEl>
                                        <p:attrNameLst>
                                          <p:attrName>ppt_x</p:attrName>
                                        </p:attrNameLst>
                                      </p:cBhvr>
                                      <p:tavLst>
                                        <p:tav tm="0">
                                          <p:val>
                                            <p:strVal val="1+#ppt_w/2"/>
                                          </p:val>
                                        </p:tav>
                                        <p:tav tm="100000">
                                          <p:val>
                                            <p:strVal val="#ppt_x"/>
                                          </p:val>
                                        </p:tav>
                                      </p:tavLst>
                                    </p:anim>
                                    <p:anim calcmode="lin" valueType="num">
                                      <p:cBhvr additive="base">
                                        <p:cTn id="23" dur="2000" fill="hold"/>
                                        <p:tgtEl>
                                          <p:spTgt spid="56324">
                                            <p:txEl>
                                              <p:pRg st="3" end="3"/>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14500"/>
                            </p:stCondLst>
                            <p:childTnLst>
                              <p:par>
                                <p:cTn id="25" presetID="2" presetClass="entr" presetSubtype="2" fill="hold" nodeType="afterEffect">
                                  <p:stCondLst>
                                    <p:cond delay="1000"/>
                                  </p:stCondLst>
                                  <p:childTnLst>
                                    <p:set>
                                      <p:cBhvr>
                                        <p:cTn id="26" dur="1" fill="hold">
                                          <p:stCondLst>
                                            <p:cond delay="0"/>
                                          </p:stCondLst>
                                        </p:cTn>
                                        <p:tgtEl>
                                          <p:spTgt spid="56324">
                                            <p:txEl>
                                              <p:pRg st="4" end="4"/>
                                            </p:txEl>
                                          </p:spTgt>
                                        </p:tgtEl>
                                        <p:attrNameLst>
                                          <p:attrName>style.visibility</p:attrName>
                                        </p:attrNameLst>
                                      </p:cBhvr>
                                      <p:to>
                                        <p:strVal val="visible"/>
                                      </p:to>
                                    </p:set>
                                    <p:anim calcmode="lin" valueType="num">
                                      <p:cBhvr additive="base">
                                        <p:cTn id="27" dur="2000" fill="hold"/>
                                        <p:tgtEl>
                                          <p:spTgt spid="56324">
                                            <p:txEl>
                                              <p:pRg st="4" end="4"/>
                                            </p:txEl>
                                          </p:spTgt>
                                        </p:tgtEl>
                                        <p:attrNameLst>
                                          <p:attrName>ppt_x</p:attrName>
                                        </p:attrNameLst>
                                      </p:cBhvr>
                                      <p:tavLst>
                                        <p:tav tm="0">
                                          <p:val>
                                            <p:strVal val="1+#ppt_w/2"/>
                                          </p:val>
                                        </p:tav>
                                        <p:tav tm="100000">
                                          <p:val>
                                            <p:strVal val="#ppt_x"/>
                                          </p:val>
                                        </p:tav>
                                      </p:tavLst>
                                    </p:anim>
                                    <p:anim calcmode="lin" valueType="num">
                                      <p:cBhvr additive="base">
                                        <p:cTn id="28" dur="2000" fill="hold"/>
                                        <p:tgtEl>
                                          <p:spTgt spid="5632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20" name="Rectangle 4"/>
          <p:cNvSpPr>
            <a:spLocks noGrp="1" noChangeArrowheads="1"/>
          </p:cNvSpPr>
          <p:nvPr>
            <p:ph type="body" idx="1"/>
          </p:nvPr>
        </p:nvSpPr>
        <p:spPr bwMode="auto">
          <a:xfrm>
            <a:off x="1143000" y="2438400"/>
            <a:ext cx="67818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90000"/>
              </a:lnSpc>
              <a:spcAft>
                <a:spcPct val="25000"/>
              </a:spcAft>
              <a:buClr>
                <a:srgbClr val="009900"/>
              </a:buClr>
              <a:buFontTx/>
              <a:buChar char="o"/>
            </a:pPr>
            <a:r>
              <a:rPr lang="en-US" altLang="en-US" sz="2000" smtClean="0">
                <a:latin typeface="Times New Roman" panose="02020603050405020304" pitchFamily="18" charset="0"/>
              </a:rPr>
              <a:t>Persons within the institution determined by the institution to have a legitimate educational interest.</a:t>
            </a:r>
          </a:p>
          <a:p>
            <a:pPr eaLnBrk="1" hangingPunct="1">
              <a:lnSpc>
                <a:spcPct val="90000"/>
              </a:lnSpc>
              <a:spcAft>
                <a:spcPct val="25000"/>
              </a:spcAft>
              <a:buClr>
                <a:srgbClr val="009900"/>
              </a:buClr>
              <a:buFontTx/>
              <a:buChar char="o"/>
            </a:pPr>
            <a:r>
              <a:rPr lang="en-US" altLang="en-US" sz="2000" smtClean="0">
                <a:latin typeface="Times New Roman" panose="02020603050405020304" pitchFamily="18" charset="0"/>
              </a:rPr>
              <a:t>Officials of other institutions in which you as a student seeks to enroll.  Loyola will make every reasonable attempt possible to inform you that a disclosure is being made.</a:t>
            </a:r>
          </a:p>
        </p:txBody>
      </p:sp>
      <p:sp>
        <p:nvSpPr>
          <p:cNvPr id="29699" name="Rectangle 7"/>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WRITTEN CONSENT</a:t>
            </a:r>
          </a:p>
        </p:txBody>
      </p:sp>
      <p:sp>
        <p:nvSpPr>
          <p:cNvPr id="29700" name="Rectangle 9"/>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60420">
                                            <p:txEl>
                                              <p:pRg st="0" end="0"/>
                                            </p:txEl>
                                          </p:spTgt>
                                        </p:tgtEl>
                                        <p:attrNameLst>
                                          <p:attrName>style.visibility</p:attrName>
                                        </p:attrNameLst>
                                      </p:cBhvr>
                                      <p:to>
                                        <p:strVal val="visible"/>
                                      </p:to>
                                    </p:set>
                                    <p:animEffect transition="in" filter="wipe(left)">
                                      <p:cBhvr>
                                        <p:cTn id="7" dur="2000"/>
                                        <p:tgtEl>
                                          <p:spTgt spid="60420">
                                            <p:txEl>
                                              <p:pRg st="0" end="0"/>
                                            </p:txEl>
                                          </p:spTgt>
                                        </p:tgtEl>
                                      </p:cBhvr>
                                    </p:animEffect>
                                  </p:childTnLst>
                                </p:cTn>
                              </p:par>
                            </p:childTnLst>
                          </p:cTn>
                        </p:par>
                        <p:par>
                          <p:cTn id="8" fill="hold" nodeType="afterGroup">
                            <p:stCondLst>
                              <p:cond delay="3000"/>
                            </p:stCondLst>
                            <p:childTnLst>
                              <p:par>
                                <p:cTn id="9" presetID="22" presetClass="entr" presetSubtype="8" fill="hold" nodeType="afterEffect">
                                  <p:stCondLst>
                                    <p:cond delay="2000"/>
                                  </p:stCondLst>
                                  <p:childTnLst>
                                    <p:set>
                                      <p:cBhvr>
                                        <p:cTn id="10" dur="1" fill="hold">
                                          <p:stCondLst>
                                            <p:cond delay="0"/>
                                          </p:stCondLst>
                                        </p:cTn>
                                        <p:tgtEl>
                                          <p:spTgt spid="60420">
                                            <p:txEl>
                                              <p:pRg st="1" end="1"/>
                                            </p:txEl>
                                          </p:spTgt>
                                        </p:tgtEl>
                                        <p:attrNameLst>
                                          <p:attrName>style.visibility</p:attrName>
                                        </p:attrNameLst>
                                      </p:cBhvr>
                                      <p:to>
                                        <p:strVal val="visible"/>
                                      </p:to>
                                    </p:set>
                                    <p:animEffect transition="in" filter="wipe(left)">
                                      <p:cBhvr>
                                        <p:cTn id="11" dur="2000"/>
                                        <p:tgtEl>
                                          <p:spTgt spid="604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Rectangle 4"/>
          <p:cNvSpPr>
            <a:spLocks noGrp="1" noChangeArrowheads="1"/>
          </p:cNvSpPr>
          <p:nvPr>
            <p:ph type="body" idx="1"/>
          </p:nvPr>
        </p:nvSpPr>
        <p:spPr bwMode="auto">
          <a:xfrm>
            <a:off x="1219200" y="2438400"/>
            <a:ext cx="6553200" cy="2286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80000"/>
              </a:lnSpc>
              <a:spcAft>
                <a:spcPct val="25000"/>
              </a:spcAft>
              <a:buClr>
                <a:srgbClr val="009900"/>
              </a:buClr>
              <a:buFontTx/>
              <a:buChar char="o"/>
            </a:pPr>
            <a:r>
              <a:rPr lang="en-US" altLang="en-US" sz="2000" smtClean="0">
                <a:latin typeface="Times New Roman" panose="02020603050405020304" pitchFamily="18" charset="0"/>
              </a:rPr>
              <a:t>Persons or organizations that are providing you with financial aid or who are determining financial aid decisions.</a:t>
            </a:r>
          </a:p>
          <a:p>
            <a:pPr eaLnBrk="1" hangingPunct="1">
              <a:lnSpc>
                <a:spcPct val="80000"/>
              </a:lnSpc>
              <a:spcAft>
                <a:spcPct val="25000"/>
              </a:spcAft>
              <a:buClr>
                <a:srgbClr val="009900"/>
              </a:buClr>
              <a:buFontTx/>
              <a:buChar char="o"/>
            </a:pPr>
            <a:r>
              <a:rPr lang="en-US" altLang="en-US" sz="2000" smtClean="0">
                <a:latin typeface="Times New Roman" panose="02020603050405020304" pitchFamily="18" charset="0"/>
              </a:rPr>
              <a:t>Organizations conducting studies to develop, validate, and administer predictive tests, to administer student aid programs, or to improve instruction.</a:t>
            </a:r>
          </a:p>
          <a:p>
            <a:pPr eaLnBrk="1" hangingPunct="1">
              <a:lnSpc>
                <a:spcPct val="80000"/>
              </a:lnSpc>
              <a:buFontTx/>
              <a:buNone/>
            </a:pPr>
            <a:r>
              <a:rPr lang="en-US" altLang="en-US" sz="1200" smtClean="0"/>
              <a:t>		        </a:t>
            </a:r>
            <a:endParaRPr lang="en-US" altLang="en-US" sz="2000" smtClean="0"/>
          </a:p>
        </p:txBody>
      </p:sp>
      <p:sp>
        <p:nvSpPr>
          <p:cNvPr id="31747" name="Rectangle 7"/>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WRITTEN CONSENT</a:t>
            </a:r>
          </a:p>
        </p:txBody>
      </p:sp>
      <p:sp>
        <p:nvSpPr>
          <p:cNvPr id="31748" name="Rectangle 8"/>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62468">
                                            <p:txEl>
                                              <p:pRg st="0" end="0"/>
                                            </p:txEl>
                                          </p:spTgt>
                                        </p:tgtEl>
                                        <p:attrNameLst>
                                          <p:attrName>style.visibility</p:attrName>
                                        </p:attrNameLst>
                                      </p:cBhvr>
                                      <p:to>
                                        <p:strVal val="visible"/>
                                      </p:to>
                                    </p:set>
                                    <p:animEffect transition="in" filter="blinds(horizontal)">
                                      <p:cBhvr>
                                        <p:cTn id="7" dur="1000"/>
                                        <p:tgtEl>
                                          <p:spTgt spid="62468">
                                            <p:txEl>
                                              <p:pRg st="0" end="0"/>
                                            </p:txEl>
                                          </p:spTgt>
                                        </p:tgtEl>
                                      </p:cBhvr>
                                    </p:animEffect>
                                  </p:childTnLst>
                                </p:cTn>
                              </p:par>
                            </p:childTnLst>
                          </p:cTn>
                        </p:par>
                        <p:par>
                          <p:cTn id="8" fill="hold" nodeType="afterGroup">
                            <p:stCondLst>
                              <p:cond delay="1000"/>
                            </p:stCondLst>
                            <p:childTnLst>
                              <p:par>
                                <p:cTn id="9" presetID="3" presetClass="entr" presetSubtype="10" fill="hold" nodeType="afterEffect">
                                  <p:stCondLst>
                                    <p:cond delay="0"/>
                                  </p:stCondLst>
                                  <p:childTnLst>
                                    <p:set>
                                      <p:cBhvr>
                                        <p:cTn id="10" dur="1" fill="hold">
                                          <p:stCondLst>
                                            <p:cond delay="0"/>
                                          </p:stCondLst>
                                        </p:cTn>
                                        <p:tgtEl>
                                          <p:spTgt spid="62468">
                                            <p:txEl>
                                              <p:pRg st="1" end="1"/>
                                            </p:txEl>
                                          </p:spTgt>
                                        </p:tgtEl>
                                        <p:attrNameLst>
                                          <p:attrName>style.visibility</p:attrName>
                                        </p:attrNameLst>
                                      </p:cBhvr>
                                      <p:to>
                                        <p:strVal val="visible"/>
                                      </p:to>
                                    </p:set>
                                    <p:animEffect transition="in" filter="blinds(horizontal)">
                                      <p:cBhvr>
                                        <p:cTn id="11" dur="1000"/>
                                        <p:tgtEl>
                                          <p:spTgt spid="6246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6" name="Rectangle 4"/>
          <p:cNvSpPr>
            <a:spLocks noGrp="1" noChangeArrowheads="1"/>
          </p:cNvSpPr>
          <p:nvPr>
            <p:ph type="body" idx="1"/>
          </p:nvPr>
        </p:nvSpPr>
        <p:spPr bwMode="auto">
          <a:xfrm>
            <a:off x="1524000" y="2438400"/>
            <a:ext cx="6248400" cy="2209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80000"/>
              </a:lnSpc>
              <a:spcAft>
                <a:spcPct val="25000"/>
              </a:spcAft>
              <a:buClr>
                <a:srgbClr val="009900"/>
              </a:buClr>
              <a:buFontTx/>
              <a:buChar char="o"/>
            </a:pPr>
            <a:r>
              <a:rPr lang="en-US" altLang="en-US" sz="2400" smtClean="0">
                <a:latin typeface="Times New Roman" panose="02020603050405020304" pitchFamily="18" charset="0"/>
              </a:rPr>
              <a:t>Accrediting organizations carrying out their accrediting functions. </a:t>
            </a:r>
          </a:p>
          <a:p>
            <a:pPr eaLnBrk="1" hangingPunct="1">
              <a:lnSpc>
                <a:spcPct val="80000"/>
              </a:lnSpc>
              <a:spcAft>
                <a:spcPct val="25000"/>
              </a:spcAft>
              <a:buClr>
                <a:srgbClr val="009900"/>
              </a:buClr>
              <a:buFontTx/>
              <a:buChar char="o"/>
            </a:pPr>
            <a:r>
              <a:rPr lang="en-US" altLang="en-US" sz="2400" smtClean="0">
                <a:latin typeface="Times New Roman" panose="02020603050405020304" pitchFamily="18" charset="0"/>
              </a:rPr>
              <a:t>Your parent(s), if it has been established that you are being declared as a dependent on their income tax return, as provided by the Internal Revenue Service. </a:t>
            </a:r>
          </a:p>
        </p:txBody>
      </p:sp>
      <p:sp>
        <p:nvSpPr>
          <p:cNvPr id="33796" name="Rectangle 8"/>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WRITTEN CONSENT</a:t>
            </a:r>
          </a:p>
        </p:txBody>
      </p:sp>
      <p:sp>
        <p:nvSpPr>
          <p:cNvPr id="33797" name="Rectangle 10"/>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500"/>
                                  </p:stCondLst>
                                  <p:childTnLst>
                                    <p:set>
                                      <p:cBhvr>
                                        <p:cTn id="6" dur="1" fill="hold">
                                          <p:stCondLst>
                                            <p:cond delay="0"/>
                                          </p:stCondLst>
                                        </p:cTn>
                                        <p:tgtEl>
                                          <p:spTgt spid="64516">
                                            <p:txEl>
                                              <p:pRg st="0" end="0"/>
                                            </p:txEl>
                                          </p:spTgt>
                                        </p:tgtEl>
                                        <p:attrNameLst>
                                          <p:attrName>style.visibility</p:attrName>
                                        </p:attrNameLst>
                                      </p:cBhvr>
                                      <p:to>
                                        <p:strVal val="visible"/>
                                      </p:to>
                                    </p:set>
                                    <p:anim calcmode="lin" valueType="num">
                                      <p:cBhvr additive="base">
                                        <p:cTn id="7" dur="2000" fill="hold"/>
                                        <p:tgtEl>
                                          <p:spTgt spid="64516">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64516">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2500"/>
                            </p:stCondLst>
                            <p:childTnLst>
                              <p:par>
                                <p:cTn id="10" presetID="2" presetClass="entr" presetSubtype="2" fill="hold" grpId="0" nodeType="afterEffect">
                                  <p:stCondLst>
                                    <p:cond delay="500"/>
                                  </p:stCondLst>
                                  <p:childTnLst>
                                    <p:set>
                                      <p:cBhvr>
                                        <p:cTn id="11" dur="1" fill="hold">
                                          <p:stCondLst>
                                            <p:cond delay="0"/>
                                          </p:stCondLst>
                                        </p:cTn>
                                        <p:tgtEl>
                                          <p:spTgt spid="64516">
                                            <p:txEl>
                                              <p:pRg st="1" end="1"/>
                                            </p:txEl>
                                          </p:spTgt>
                                        </p:tgtEl>
                                        <p:attrNameLst>
                                          <p:attrName>style.visibility</p:attrName>
                                        </p:attrNameLst>
                                      </p:cBhvr>
                                      <p:to>
                                        <p:strVal val="visible"/>
                                      </p:to>
                                    </p:set>
                                    <p:anim calcmode="lin" valueType="num">
                                      <p:cBhvr additive="base">
                                        <p:cTn id="12" dur="2000" fill="hold"/>
                                        <p:tgtEl>
                                          <p:spTgt spid="64516">
                                            <p:txEl>
                                              <p:pRg st="1" end="1"/>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6451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4" name="Rectangle 4"/>
          <p:cNvSpPr>
            <a:spLocks noGrp="1" noChangeArrowheads="1"/>
          </p:cNvSpPr>
          <p:nvPr>
            <p:ph type="body" idx="1"/>
          </p:nvPr>
        </p:nvSpPr>
        <p:spPr bwMode="auto">
          <a:xfrm>
            <a:off x="1143000" y="2362200"/>
            <a:ext cx="6858000" cy="16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spcAft>
                <a:spcPct val="25000"/>
              </a:spcAft>
              <a:buFontTx/>
              <a:buNone/>
            </a:pPr>
            <a:r>
              <a:rPr lang="en-US" altLang="en-US" smtClean="0">
                <a:latin typeface="Times New Roman" panose="02020603050405020304" pitchFamily="18" charset="0"/>
              </a:rPr>
              <a:t>	</a:t>
            </a:r>
            <a:r>
              <a:rPr lang="en-US" altLang="en-US" sz="2400" smtClean="0">
                <a:latin typeface="Times New Roman" panose="02020603050405020304" pitchFamily="18" charset="0"/>
              </a:rPr>
              <a:t>Persons in compliance with a judicial order or a lawfully issued subpoena.  The student will be notified that Loyola has responded, unless prohibited by law.*</a:t>
            </a:r>
            <a:endParaRPr lang="en-US" altLang="en-US" sz="2400" smtClean="0">
              <a:solidFill>
                <a:schemeClr val="accent2"/>
              </a:solidFill>
              <a:latin typeface="Times New Roman" panose="02020603050405020304" pitchFamily="18" charset="0"/>
            </a:endParaRPr>
          </a:p>
        </p:txBody>
      </p:sp>
      <p:pic>
        <p:nvPicPr>
          <p:cNvPr id="6656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3816350"/>
            <a:ext cx="1143000"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5844" name="Rectangle 9"/>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WRITTEN CONSENT</a:t>
            </a:r>
          </a:p>
        </p:txBody>
      </p:sp>
      <p:sp>
        <p:nvSpPr>
          <p:cNvPr id="35845" name="Rectangle 10"/>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
        <p:nvSpPr>
          <p:cNvPr id="35846" name="Text Box 11"/>
          <p:cNvSpPr txBox="1">
            <a:spLocks noChangeArrowheads="1"/>
          </p:cNvSpPr>
          <p:nvPr/>
        </p:nvSpPr>
        <p:spPr bwMode="auto">
          <a:xfrm>
            <a:off x="1219200" y="5486400"/>
            <a:ext cx="441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1200" b="1" i="1">
                <a:latin typeface="Times New Roman" panose="02020603050405020304" pitchFamily="18" charset="0"/>
              </a:rPr>
              <a:t>*</a:t>
            </a:r>
            <a:r>
              <a:rPr lang="en-US" altLang="en-US" sz="1200">
                <a:latin typeface="Times New Roman" panose="02020603050405020304" pitchFamily="18" charset="0"/>
              </a:rPr>
              <a:t> IF THE SUBPOENA IS ISSUED FROM A FEDERAL GRAND JURY, OR FOR A LAW ENFORCEMENT PURPOSE, AND ORDERS THE  INSTITUTION NOT TO NOTIFY THE STUDENT.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afterEffect">
                                  <p:stCondLst>
                                    <p:cond delay="500"/>
                                  </p:stCondLst>
                                  <p:childTnLst>
                                    <p:set>
                                      <p:cBhvr>
                                        <p:cTn id="6" dur="1" fill="hold">
                                          <p:stCondLst>
                                            <p:cond delay="0"/>
                                          </p:stCondLst>
                                        </p:cTn>
                                        <p:tgtEl>
                                          <p:spTgt spid="66564">
                                            <p:txEl>
                                              <p:pRg st="0" end="0"/>
                                            </p:txEl>
                                          </p:spTgt>
                                        </p:tgtEl>
                                        <p:attrNameLst>
                                          <p:attrName>style.visibility</p:attrName>
                                        </p:attrNameLst>
                                      </p:cBhvr>
                                      <p:to>
                                        <p:strVal val="visible"/>
                                      </p:to>
                                    </p:set>
                                    <p:animEffect transition="in" filter="wedge">
                                      <p:cBhvr>
                                        <p:cTn id="7" dur="2000"/>
                                        <p:tgtEl>
                                          <p:spTgt spid="66564">
                                            <p:txEl>
                                              <p:pRg st="0" end="0"/>
                                            </p:txEl>
                                          </p:spTgt>
                                        </p:tgtEl>
                                      </p:cBhvr>
                                    </p:animEffect>
                                  </p:childTnLst>
                                </p:cTn>
                              </p:par>
                            </p:childTnLst>
                          </p:cTn>
                        </p:par>
                        <p:par>
                          <p:cTn id="8" fill="hold" nodeType="afterGroup">
                            <p:stCondLst>
                              <p:cond delay="2500"/>
                            </p:stCondLst>
                            <p:childTnLst>
                              <p:par>
                                <p:cTn id="9" presetID="1" presetClass="entr" presetSubtype="0" fill="hold" nodeType="afterEffect">
                                  <p:stCondLst>
                                    <p:cond delay="0"/>
                                  </p:stCondLst>
                                  <p:childTnLst>
                                    <p:set>
                                      <p:cBhvr>
                                        <p:cTn id="10" dur="1" fill="hold">
                                          <p:stCondLst>
                                            <p:cond delay="0"/>
                                          </p:stCondLst>
                                        </p:cTn>
                                        <p:tgtEl>
                                          <p:spTgt spid="665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4"/>
          <p:cNvSpPr>
            <a:spLocks noGrp="1" noChangeArrowheads="1"/>
          </p:cNvSpPr>
          <p:nvPr>
            <p:ph type="body" idx="1"/>
          </p:nvPr>
        </p:nvSpPr>
        <p:spPr bwMode="auto">
          <a:xfrm>
            <a:off x="457200" y="3656013"/>
            <a:ext cx="78486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spcAft>
                <a:spcPct val="25000"/>
              </a:spcAft>
              <a:buFontTx/>
              <a:buNone/>
            </a:pPr>
            <a:r>
              <a:rPr lang="en-US" altLang="en-US" sz="2000" smtClean="0"/>
              <a:t>		</a:t>
            </a:r>
            <a:endParaRPr lang="en-US" altLang="en-US" sz="1800" smtClean="0"/>
          </a:p>
        </p:txBody>
      </p:sp>
      <p:sp>
        <p:nvSpPr>
          <p:cNvPr id="68613" name="Rectangle 5"/>
          <p:cNvSpPr>
            <a:spLocks noChangeArrowheads="1"/>
          </p:cNvSpPr>
          <p:nvPr/>
        </p:nvSpPr>
        <p:spPr bwMode="auto">
          <a:xfrm>
            <a:off x="838200" y="2362200"/>
            <a:ext cx="7315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If you have initiated legal actions against Loyola University Chicago or if Loyola has initiated legal actions against you. </a:t>
            </a:r>
          </a:p>
        </p:txBody>
      </p:sp>
      <p:sp>
        <p:nvSpPr>
          <p:cNvPr id="68614" name="Text Box 6"/>
          <p:cNvSpPr txBox="1">
            <a:spLocks noChangeArrowheads="1"/>
          </p:cNvSpPr>
          <p:nvPr/>
        </p:nvSpPr>
        <p:spPr bwMode="auto">
          <a:xfrm>
            <a:off x="1066800" y="4892675"/>
            <a:ext cx="579120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30000"/>
              </a:spcBef>
            </a:pPr>
            <a:r>
              <a:rPr lang="en-US" altLang="en-US" sz="1200"/>
              <a:t>This exception removes the necessity of an institution having to get into an awkward situation with a student regarding presenting the student’s records in court. Prior to the inclusion of this exception, the institution would either have had to obtain the student’s written permission to produce the records in court or issue a subpoena upon itself to produce the records.</a:t>
            </a:r>
          </a:p>
          <a:p>
            <a:pPr>
              <a:spcBef>
                <a:spcPct val="50000"/>
              </a:spcBef>
            </a:pPr>
            <a:endParaRPr lang="en-US" altLang="en-US" sz="1200"/>
          </a:p>
        </p:txBody>
      </p:sp>
      <p:pic>
        <p:nvPicPr>
          <p:cNvPr id="3789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3733800"/>
            <a:ext cx="1052513"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7894" name="Rectangle 9"/>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WRITTEN CONSENT</a:t>
            </a:r>
          </a:p>
        </p:txBody>
      </p:sp>
      <p:sp>
        <p:nvSpPr>
          <p:cNvPr id="37895" name="Rectangle 10"/>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afterEffect">
                                  <p:stCondLst>
                                    <p:cond delay="500"/>
                                  </p:stCondLst>
                                  <p:childTnLst>
                                    <p:set>
                                      <p:cBhvr>
                                        <p:cTn id="6" dur="1" fill="hold">
                                          <p:stCondLst>
                                            <p:cond delay="0"/>
                                          </p:stCondLst>
                                        </p:cTn>
                                        <p:tgtEl>
                                          <p:spTgt spid="68613">
                                            <p:txEl>
                                              <p:pRg st="0" end="0"/>
                                            </p:txEl>
                                          </p:spTgt>
                                        </p:tgtEl>
                                        <p:attrNameLst>
                                          <p:attrName>style.visibility</p:attrName>
                                        </p:attrNameLst>
                                      </p:cBhvr>
                                      <p:to>
                                        <p:strVal val="visible"/>
                                      </p:to>
                                    </p:set>
                                    <p:animEffect transition="in" filter="wedge">
                                      <p:cBhvr>
                                        <p:cTn id="7" dur="2000"/>
                                        <p:tgtEl>
                                          <p:spTgt spid="68613">
                                            <p:txEl>
                                              <p:pRg st="0" end="0"/>
                                            </p:txEl>
                                          </p:spTgt>
                                        </p:tgtEl>
                                      </p:cBhvr>
                                    </p:animEffect>
                                  </p:childTnLst>
                                </p:cTn>
                              </p:par>
                            </p:childTnLst>
                          </p:cTn>
                        </p:par>
                        <p:par>
                          <p:cTn id="8" fill="hold" nodeType="afterGroup">
                            <p:stCondLst>
                              <p:cond delay="2500"/>
                            </p:stCondLst>
                            <p:childTnLst>
                              <p:par>
                                <p:cTn id="9" presetID="1" presetClass="entr" presetSubtype="0" fill="hold" grpId="0" nodeType="afterEffect">
                                  <p:stCondLst>
                                    <p:cond delay="2000"/>
                                  </p:stCondLst>
                                  <p:childTnLst>
                                    <p:set>
                                      <p:cBhvr>
                                        <p:cTn id="10" dur="1" fill="hold">
                                          <p:stCondLst>
                                            <p:cond delay="0"/>
                                          </p:stCondLst>
                                        </p:cTn>
                                        <p:tgtEl>
                                          <p:spTgt spid="686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4" name="Rectangle 4"/>
          <p:cNvSpPr>
            <a:spLocks noGrp="1" noChangeArrowheads="1"/>
          </p:cNvSpPr>
          <p:nvPr>
            <p:ph type="body" idx="1"/>
          </p:nvPr>
        </p:nvSpPr>
        <p:spPr bwMode="auto">
          <a:xfrm>
            <a:off x="1219200" y="2286000"/>
            <a:ext cx="6858000" cy="152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spcAft>
                <a:spcPct val="25000"/>
              </a:spcAft>
              <a:buFontTx/>
              <a:buNone/>
            </a:pPr>
            <a:r>
              <a:rPr lang="en-US" altLang="en-US" smtClean="0"/>
              <a:t>	</a:t>
            </a:r>
            <a:r>
              <a:rPr lang="en-US" altLang="en-US" sz="2400" smtClean="0">
                <a:latin typeface="Times New Roman" panose="02020603050405020304" pitchFamily="18" charset="0"/>
              </a:rPr>
              <a:t>Persons in an emergency, if the knowledge of information, in fact, is necessary to protect your health and safety, or that of other persons.</a:t>
            </a:r>
            <a:r>
              <a:rPr lang="en-US" altLang="en-US" sz="2800" smtClean="0">
                <a:latin typeface="Times New Roman" panose="02020603050405020304" pitchFamily="18" charset="0"/>
              </a:rPr>
              <a:t> </a:t>
            </a:r>
          </a:p>
        </p:txBody>
      </p:sp>
      <p:pic>
        <p:nvPicPr>
          <p:cNvPr id="3993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5750" y="411480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9940" name="Rectangle 9"/>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WRITTEN CONSENT</a:t>
            </a:r>
          </a:p>
        </p:txBody>
      </p:sp>
      <p:sp>
        <p:nvSpPr>
          <p:cNvPr id="39941" name="Rectangle 10"/>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afterEffect">
                                  <p:stCondLst>
                                    <p:cond delay="500"/>
                                  </p:stCondLst>
                                  <p:childTnLst>
                                    <p:set>
                                      <p:cBhvr>
                                        <p:cTn id="6" dur="1" fill="hold">
                                          <p:stCondLst>
                                            <p:cond delay="0"/>
                                          </p:stCondLst>
                                        </p:cTn>
                                        <p:tgtEl>
                                          <p:spTgt spid="199684">
                                            <p:txEl>
                                              <p:pRg st="0" end="0"/>
                                            </p:txEl>
                                          </p:spTgt>
                                        </p:tgtEl>
                                        <p:attrNameLst>
                                          <p:attrName>style.visibility</p:attrName>
                                        </p:attrNameLst>
                                      </p:cBhvr>
                                      <p:to>
                                        <p:strVal val="visible"/>
                                      </p:to>
                                    </p:set>
                                    <p:animEffect transition="in" filter="wedge">
                                      <p:cBhvr>
                                        <p:cTn id="7" dur="2000"/>
                                        <p:tgtEl>
                                          <p:spTgt spid="19968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7" name="Rectangle 3"/>
          <p:cNvSpPr>
            <a:spLocks noGrp="1" noChangeArrowheads="1"/>
          </p:cNvSpPr>
          <p:nvPr>
            <p:ph type="body" idx="1"/>
          </p:nvPr>
        </p:nvSpPr>
        <p:spPr bwMode="auto">
          <a:xfrm>
            <a:off x="1524000" y="2057400"/>
            <a:ext cx="6553200" cy="426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80000"/>
              </a:lnSpc>
              <a:buFontTx/>
              <a:buNone/>
            </a:pPr>
            <a:r>
              <a:rPr lang="en-US" altLang="en-US" sz="1600" smtClean="0">
                <a:latin typeface="Times New Roman" panose="02020603050405020304" pitchFamily="18" charset="0"/>
              </a:rPr>
              <a:t>This slide show is designed to provide an introduction to your rights as a student under the Family Educational Rights and Privacy Act.  </a:t>
            </a:r>
          </a:p>
          <a:p>
            <a:pPr eaLnBrk="1" hangingPunct="1">
              <a:lnSpc>
                <a:spcPct val="80000"/>
              </a:lnSpc>
              <a:buFontTx/>
              <a:buNone/>
            </a:pPr>
            <a:endParaRPr lang="en-US" altLang="en-US" sz="1600" smtClean="0">
              <a:latin typeface="Times New Roman" panose="02020603050405020304" pitchFamily="18" charset="0"/>
            </a:endParaRPr>
          </a:p>
          <a:p>
            <a:pPr eaLnBrk="1" hangingPunct="1">
              <a:lnSpc>
                <a:spcPct val="80000"/>
              </a:lnSpc>
              <a:buFontTx/>
              <a:buNone/>
            </a:pPr>
            <a:r>
              <a:rPr lang="en-US" altLang="en-US" sz="1600" smtClean="0">
                <a:latin typeface="Times New Roman" panose="02020603050405020304" pitchFamily="18" charset="0"/>
              </a:rPr>
              <a:t>Navigate your way through the presentation by using one of the following methods:</a:t>
            </a:r>
          </a:p>
          <a:p>
            <a:pPr eaLnBrk="1" hangingPunct="1">
              <a:lnSpc>
                <a:spcPct val="80000"/>
              </a:lnSpc>
              <a:buFontTx/>
              <a:buNone/>
            </a:pPr>
            <a:endParaRPr lang="en-US" altLang="en-US" sz="1600" smtClean="0">
              <a:latin typeface="Times New Roman" panose="02020603050405020304" pitchFamily="18" charset="0"/>
            </a:endParaRPr>
          </a:p>
          <a:p>
            <a:pPr eaLnBrk="1" hangingPunct="1">
              <a:lnSpc>
                <a:spcPct val="80000"/>
              </a:lnSpc>
            </a:pPr>
            <a:r>
              <a:rPr lang="en-US" altLang="en-US" sz="1600" smtClean="0">
                <a:latin typeface="Times New Roman" panose="02020603050405020304" pitchFamily="18" charset="0"/>
              </a:rPr>
              <a:t>Use the left button on your mouse, the right arrow (     ) or the “Page Down” button to advance through the slides.</a:t>
            </a:r>
          </a:p>
          <a:p>
            <a:pPr eaLnBrk="1" hangingPunct="1">
              <a:lnSpc>
                <a:spcPct val="80000"/>
              </a:lnSpc>
            </a:pPr>
            <a:endParaRPr lang="en-US" altLang="en-US" sz="1600" smtClean="0">
              <a:latin typeface="Times New Roman" panose="02020603050405020304" pitchFamily="18" charset="0"/>
            </a:endParaRPr>
          </a:p>
          <a:p>
            <a:pPr eaLnBrk="1" hangingPunct="1">
              <a:lnSpc>
                <a:spcPct val="80000"/>
              </a:lnSpc>
            </a:pPr>
            <a:r>
              <a:rPr lang="en-US" altLang="en-US" sz="1600" smtClean="0">
                <a:latin typeface="Times New Roman" panose="02020603050405020304" pitchFamily="18" charset="0"/>
              </a:rPr>
              <a:t>Use the left arrow (     ) or the “Page Up” button to go back to previous information.</a:t>
            </a:r>
          </a:p>
          <a:p>
            <a:pPr eaLnBrk="1" hangingPunct="1">
              <a:lnSpc>
                <a:spcPct val="80000"/>
              </a:lnSpc>
              <a:buFontTx/>
              <a:buNone/>
            </a:pPr>
            <a:endParaRPr lang="en-US" altLang="en-US" sz="1600" smtClean="0">
              <a:latin typeface="Times New Roman" panose="02020603050405020304" pitchFamily="18" charset="0"/>
            </a:endParaRPr>
          </a:p>
          <a:p>
            <a:pPr eaLnBrk="1" hangingPunct="1">
              <a:lnSpc>
                <a:spcPct val="80000"/>
              </a:lnSpc>
              <a:buFontTx/>
              <a:buNone/>
            </a:pPr>
            <a:r>
              <a:rPr lang="en-US" altLang="en-US" sz="1600" smtClean="0">
                <a:latin typeface="Times New Roman" panose="02020603050405020304" pitchFamily="18" charset="0"/>
              </a:rPr>
              <a:t>A link to an interactive FERPA Quiz is at the end of this presentation.</a:t>
            </a:r>
          </a:p>
          <a:p>
            <a:pPr eaLnBrk="1" hangingPunct="1">
              <a:lnSpc>
                <a:spcPct val="80000"/>
              </a:lnSpc>
              <a:buFontTx/>
              <a:buNone/>
            </a:pPr>
            <a:endParaRPr lang="en-US" altLang="en-US" sz="1600" smtClean="0">
              <a:latin typeface="Times New Roman" panose="02020603050405020304" pitchFamily="18" charset="0"/>
            </a:endParaRPr>
          </a:p>
          <a:p>
            <a:pPr eaLnBrk="1" hangingPunct="1">
              <a:lnSpc>
                <a:spcPct val="80000"/>
              </a:lnSpc>
              <a:buFontTx/>
              <a:buNone/>
            </a:pPr>
            <a:r>
              <a:rPr lang="en-US" altLang="en-US" sz="1600" smtClean="0">
                <a:latin typeface="Times New Roman" panose="02020603050405020304" pitchFamily="18" charset="0"/>
              </a:rPr>
              <a:t>Enjoy.                    Click to continue.</a:t>
            </a:r>
          </a:p>
        </p:txBody>
      </p:sp>
      <p:pic>
        <p:nvPicPr>
          <p:cNvPr id="5123" name="Picture 4" descr="j0395783"/>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28600" y="7620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Line 8"/>
          <p:cNvSpPr>
            <a:spLocks noChangeShapeType="1"/>
          </p:cNvSpPr>
          <p:nvPr/>
        </p:nvSpPr>
        <p:spPr bwMode="auto">
          <a:xfrm>
            <a:off x="6096000" y="3581400"/>
            <a:ext cx="3048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125" name="Line 9"/>
          <p:cNvSpPr>
            <a:spLocks noChangeShapeType="1"/>
          </p:cNvSpPr>
          <p:nvPr/>
        </p:nvSpPr>
        <p:spPr bwMode="auto">
          <a:xfrm flipH="1">
            <a:off x="3505200" y="4267200"/>
            <a:ext cx="304800" cy="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126" name="Rectangle 10"/>
          <p:cNvSpPr>
            <a:spLocks noChangeArrowheads="1"/>
          </p:cNvSpPr>
          <p:nvPr/>
        </p:nvSpPr>
        <p:spPr bwMode="auto">
          <a:xfrm>
            <a:off x="1524000" y="76200"/>
            <a:ext cx="6096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r>
              <a:rPr lang="en-US" altLang="en-US" sz="3600">
                <a:solidFill>
                  <a:srgbClr val="009900"/>
                </a:solidFill>
                <a:latin typeface="Times New Roman" panose="02020603050405020304" pitchFamily="18" charset="0"/>
              </a:rPr>
              <a:t>FERPA</a:t>
            </a:r>
            <a:r>
              <a:rPr lang="en-US" altLang="en-US" sz="3600">
                <a:solidFill>
                  <a:schemeClr val="tx2"/>
                </a:solidFill>
                <a:latin typeface="Times New Roman" panose="02020603050405020304" pitchFamily="18" charset="0"/>
              </a:rPr>
              <a:t> </a:t>
            </a:r>
            <a:br>
              <a:rPr lang="en-US" altLang="en-US" sz="3600">
                <a:solidFill>
                  <a:schemeClr val="tx2"/>
                </a:solidFill>
                <a:latin typeface="Times New Roman" panose="02020603050405020304" pitchFamily="18" charset="0"/>
              </a:rPr>
            </a:br>
            <a:r>
              <a:rPr lang="en-US" altLang="en-US" sz="3600">
                <a:solidFill>
                  <a:srgbClr val="9B0A39"/>
                </a:solidFill>
                <a:latin typeface="Times New Roman" panose="02020603050405020304" pitchFamily="18" charset="0"/>
              </a:rPr>
              <a:t>A Loyola University Chicago</a:t>
            </a:r>
            <a:r>
              <a:rPr lang="en-US" altLang="en-US" sz="3600">
                <a:solidFill>
                  <a:schemeClr val="tx2"/>
                </a:solidFill>
                <a:latin typeface="Times New Roman" panose="02020603050405020304" pitchFamily="18" charset="0"/>
              </a:rPr>
              <a:t> Student’s View</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3827">
                                            <p:txEl>
                                              <p:pRg st="8" end="8"/>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333827">
                                            <p:txEl>
                                              <p:pRg st="10" end="10"/>
                                            </p:txEl>
                                          </p:spTgt>
                                        </p:tgtEl>
                                        <p:attrNameLst>
                                          <p:attrName>style.visibility</p:attrName>
                                        </p:attrNameLst>
                                      </p:cBhvr>
                                      <p:to>
                                        <p:strVal val="visible"/>
                                      </p:to>
                                    </p:set>
                                    <p:anim calcmode="lin" valueType="num">
                                      <p:cBhvr additive="base">
                                        <p:cTn id="11" dur="1000" fill="hold"/>
                                        <p:tgtEl>
                                          <p:spTgt spid="333827">
                                            <p:txEl>
                                              <p:pRg st="10" end="10"/>
                                            </p:txEl>
                                          </p:spTgt>
                                        </p:tgtEl>
                                        <p:attrNameLst>
                                          <p:attrName>ppt_x</p:attrName>
                                        </p:attrNameLst>
                                      </p:cBhvr>
                                      <p:tavLst>
                                        <p:tav tm="0">
                                          <p:val>
                                            <p:strVal val="1+#ppt_w/2"/>
                                          </p:val>
                                        </p:tav>
                                        <p:tav tm="100000">
                                          <p:val>
                                            <p:strVal val="#ppt_x"/>
                                          </p:val>
                                        </p:tav>
                                      </p:tavLst>
                                    </p:anim>
                                    <p:anim calcmode="lin" valueType="num">
                                      <p:cBhvr additive="base">
                                        <p:cTn id="12" dur="1000" fill="hold"/>
                                        <p:tgtEl>
                                          <p:spTgt spid="33382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60" name="Rectangle 4"/>
          <p:cNvSpPr>
            <a:spLocks noGrp="1" noChangeArrowheads="1"/>
          </p:cNvSpPr>
          <p:nvPr>
            <p:ph type="body" idx="1"/>
          </p:nvPr>
        </p:nvSpPr>
        <p:spPr bwMode="auto">
          <a:xfrm>
            <a:off x="1371600" y="2362200"/>
            <a:ext cx="65532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spcAft>
                <a:spcPct val="25000"/>
              </a:spcAft>
              <a:buFontTx/>
              <a:buNone/>
            </a:pPr>
            <a:r>
              <a:rPr lang="en-US" altLang="en-US" sz="2000" smtClean="0"/>
              <a:t>	</a:t>
            </a:r>
            <a:r>
              <a:rPr lang="en-US" altLang="en-US" sz="2000" smtClean="0">
                <a:latin typeface="Times New Roman" panose="02020603050405020304" pitchFamily="18" charset="0"/>
              </a:rPr>
              <a:t>An alleged victim of any crime of violence of the results of any institutional disciplinary proceeding against the alleged perpetrator of that crime with respect to that crime.</a:t>
            </a:r>
          </a:p>
        </p:txBody>
      </p:sp>
      <p:sp>
        <p:nvSpPr>
          <p:cNvPr id="70662" name="Text Box 6"/>
          <p:cNvSpPr txBox="1">
            <a:spLocks noChangeArrowheads="1"/>
          </p:cNvSpPr>
          <p:nvPr/>
        </p:nvSpPr>
        <p:spPr bwMode="auto">
          <a:xfrm>
            <a:off x="1752600" y="5105400"/>
            <a:ext cx="472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1200"/>
              <a:t>The victim of a crime of violence may be informed of the results of an institutional hearing against the alleged perpetrator of that crime.</a:t>
            </a:r>
          </a:p>
        </p:txBody>
      </p:sp>
      <p:pic>
        <p:nvPicPr>
          <p:cNvPr id="41988" name="Picture 7" descr="bd07042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44950" y="4038600"/>
            <a:ext cx="7556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9" name="Rectangle 10"/>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WRITTEN CONSENT</a:t>
            </a:r>
          </a:p>
        </p:txBody>
      </p:sp>
      <p:sp>
        <p:nvSpPr>
          <p:cNvPr id="41990" name="Rectangle 11"/>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70660">
                                            <p:txEl>
                                              <p:pRg st="0" end="0"/>
                                            </p:txEl>
                                          </p:spTgt>
                                        </p:tgtEl>
                                        <p:attrNameLst>
                                          <p:attrName>style.visibility</p:attrName>
                                        </p:attrNameLst>
                                      </p:cBhvr>
                                      <p:to>
                                        <p:strVal val="visible"/>
                                      </p:to>
                                    </p:set>
                                    <p:animEffect transition="in" filter="wheel(4)">
                                      <p:cBhvr>
                                        <p:cTn id="7" dur="2000"/>
                                        <p:tgtEl>
                                          <p:spTgt spid="70660">
                                            <p:txEl>
                                              <p:pRg st="0" end="0"/>
                                            </p:txEl>
                                          </p:spTgt>
                                        </p:tgtEl>
                                      </p:cBhvr>
                                    </p:animEffect>
                                  </p:childTnLst>
                                </p:cTn>
                              </p:par>
                            </p:childTnLst>
                          </p:cTn>
                        </p:par>
                        <p:par>
                          <p:cTn id="8" fill="hold" nodeType="afterGroup">
                            <p:stCondLst>
                              <p:cond delay="2000"/>
                            </p:stCondLst>
                            <p:childTnLst>
                              <p:par>
                                <p:cTn id="9" presetID="1" presetClass="entr" presetSubtype="0" fill="hold" grpId="0" nodeType="afterEffect">
                                  <p:stCondLst>
                                    <p:cond delay="2000"/>
                                  </p:stCondLst>
                                  <p:childTnLst>
                                    <p:set>
                                      <p:cBhvr>
                                        <p:cTn id="10" dur="1" fill="hold">
                                          <p:stCondLst>
                                            <p:cond delay="0"/>
                                          </p:stCondLst>
                                        </p:cTn>
                                        <p:tgtEl>
                                          <p:spTgt spid="706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4436" name="Rectangle 4"/>
          <p:cNvSpPr>
            <a:spLocks noGrp="1" noChangeArrowheads="1"/>
          </p:cNvSpPr>
          <p:nvPr>
            <p:ph type="body" idx="1"/>
          </p:nvPr>
        </p:nvSpPr>
        <p:spPr bwMode="auto">
          <a:xfrm>
            <a:off x="914400" y="2286000"/>
            <a:ext cx="71628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80000"/>
              </a:lnSpc>
              <a:spcAft>
                <a:spcPct val="25000"/>
              </a:spcAft>
              <a:buFontTx/>
              <a:buNone/>
            </a:pPr>
            <a:r>
              <a:rPr lang="en-US" altLang="en-US" sz="3600" smtClean="0"/>
              <a:t>	</a:t>
            </a:r>
            <a:r>
              <a:rPr lang="en-US" altLang="en-US" sz="1800" smtClean="0">
                <a:latin typeface="Times New Roman" panose="02020603050405020304" pitchFamily="18" charset="0"/>
              </a:rPr>
              <a:t>Loyola may disclose to your parents, if you are under the age of 21, information regarding a violation of the law or Loyola policy governing use or possession of alcohol or controlled substance if Loyola has determined that you have committed a disciplinary violation.</a:t>
            </a:r>
          </a:p>
        </p:txBody>
      </p:sp>
      <p:sp>
        <p:nvSpPr>
          <p:cNvPr id="274438" name="Text Box 6"/>
          <p:cNvSpPr txBox="1">
            <a:spLocks noChangeArrowheads="1"/>
          </p:cNvSpPr>
          <p:nvPr/>
        </p:nvSpPr>
        <p:spPr bwMode="auto">
          <a:xfrm>
            <a:off x="1752600" y="5105400"/>
            <a:ext cx="3429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1200"/>
              <a:t>This is known as the Foley Amendment and is a new 2000 addition to the exceptions to written permission.</a:t>
            </a:r>
          </a:p>
        </p:txBody>
      </p:sp>
      <p:pic>
        <p:nvPicPr>
          <p:cNvPr id="27443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3675063"/>
            <a:ext cx="1066800" cy="94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44037" name="Rectangle 10"/>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WRITTEN CONSENT</a:t>
            </a:r>
          </a:p>
        </p:txBody>
      </p:sp>
      <p:sp>
        <p:nvSpPr>
          <p:cNvPr id="44038" name="Rectangle 11"/>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74436">
                                            <p:txEl>
                                              <p:pRg st="0" end="0"/>
                                            </p:txEl>
                                          </p:spTgt>
                                        </p:tgtEl>
                                        <p:attrNameLst>
                                          <p:attrName>style.visibility</p:attrName>
                                        </p:attrNameLst>
                                      </p:cBhvr>
                                      <p:to>
                                        <p:strVal val="visible"/>
                                      </p:to>
                                    </p:set>
                                    <p:animEffect transition="in" filter="box(in)">
                                      <p:cBhvr>
                                        <p:cTn id="7" dur="2000"/>
                                        <p:tgtEl>
                                          <p:spTgt spid="274436">
                                            <p:txEl>
                                              <p:pRg st="0" end="0"/>
                                            </p:txEl>
                                          </p:spTgt>
                                        </p:tgtEl>
                                      </p:cBhvr>
                                    </p:animEffect>
                                  </p:childTnLst>
                                </p:cTn>
                              </p:par>
                            </p:childTnLst>
                          </p:cTn>
                        </p:par>
                        <p:par>
                          <p:cTn id="8" fill="hold" nodeType="afterGroup">
                            <p:stCondLst>
                              <p:cond delay="2000"/>
                            </p:stCondLst>
                            <p:childTnLst>
                              <p:par>
                                <p:cTn id="9" presetID="1" presetClass="entr" presetSubtype="0" fill="hold" nodeType="afterEffect">
                                  <p:stCondLst>
                                    <p:cond delay="0"/>
                                  </p:stCondLst>
                                  <p:childTnLst>
                                    <p:set>
                                      <p:cBhvr>
                                        <p:cTn id="10" dur="1" fill="hold">
                                          <p:stCondLst>
                                            <p:cond delay="0"/>
                                          </p:stCondLst>
                                        </p:cTn>
                                        <p:tgtEl>
                                          <p:spTgt spid="274439"/>
                                        </p:tgtEl>
                                        <p:attrNameLst>
                                          <p:attrName>style.visibility</p:attrName>
                                        </p:attrNameLst>
                                      </p:cBhvr>
                                      <p:to>
                                        <p:strVal val="visible"/>
                                      </p:to>
                                    </p:set>
                                  </p:childTnLst>
                                </p:cTn>
                              </p:par>
                            </p:childTnLst>
                          </p:cTn>
                        </p:par>
                        <p:par>
                          <p:cTn id="11" fill="hold" nodeType="afterGroup">
                            <p:stCondLst>
                              <p:cond delay="2000"/>
                            </p:stCondLst>
                            <p:childTnLst>
                              <p:par>
                                <p:cTn id="12" presetID="1" presetClass="entr" presetSubtype="0" fill="hold" grpId="0" nodeType="afterEffect">
                                  <p:stCondLst>
                                    <p:cond delay="2000"/>
                                  </p:stCondLst>
                                  <p:childTnLst>
                                    <p:set>
                                      <p:cBhvr>
                                        <p:cTn id="13" dur="1" fill="hold">
                                          <p:stCondLst>
                                            <p:cond delay="0"/>
                                          </p:stCondLst>
                                        </p:cTn>
                                        <p:tgtEl>
                                          <p:spTgt spid="2744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8"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84" name="Rectangle 4"/>
          <p:cNvSpPr>
            <a:spLocks noGrp="1" noChangeArrowheads="1"/>
          </p:cNvSpPr>
          <p:nvPr>
            <p:ph type="body" idx="1"/>
          </p:nvPr>
        </p:nvSpPr>
        <p:spPr bwMode="auto">
          <a:xfrm>
            <a:off x="1295400" y="2362200"/>
            <a:ext cx="68580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80000"/>
              </a:lnSpc>
              <a:spcAft>
                <a:spcPct val="25000"/>
              </a:spcAft>
              <a:buFontTx/>
              <a:buNone/>
            </a:pPr>
            <a:r>
              <a:rPr lang="en-US" altLang="en-US" sz="2400" smtClean="0">
                <a:latin typeface="Times New Roman" panose="02020603050405020304" pitchFamily="18" charset="0"/>
              </a:rPr>
              <a:t>	</a:t>
            </a:r>
            <a:r>
              <a:rPr lang="en-US" altLang="en-US" sz="2000" smtClean="0">
                <a:latin typeface="Times New Roman" panose="02020603050405020304" pitchFamily="18" charset="0"/>
              </a:rPr>
              <a:t>The public regarding the final results of an institutional disciplinary proceeding as long as you have been determined to be the alleged perpetrator of a crime of violence or of a non-forcible sex offense.</a:t>
            </a:r>
            <a:r>
              <a:rPr lang="en-US" altLang="en-US" sz="2400" smtClean="0">
                <a:latin typeface="Times New Roman" panose="02020603050405020304" pitchFamily="18" charset="0"/>
              </a:rPr>
              <a:t> </a:t>
            </a:r>
          </a:p>
        </p:txBody>
      </p:sp>
      <p:sp>
        <p:nvSpPr>
          <p:cNvPr id="276486" name="Text Box 6"/>
          <p:cNvSpPr txBox="1">
            <a:spLocks noChangeArrowheads="1"/>
          </p:cNvSpPr>
          <p:nvPr/>
        </p:nvSpPr>
        <p:spPr bwMode="auto">
          <a:xfrm>
            <a:off x="1600200" y="4419600"/>
            <a:ext cx="5943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a:t>This is another new 2000 addition to the exceptions to written permission section of FERPA.  This is known as the Warner Amendment.  It permits institutions to release the final results of a institutional disciplinary hearing after it has been determined that the student is the alleged perpetrator of a crime of violence or non-forcible sex offense.</a:t>
            </a:r>
          </a:p>
          <a:p>
            <a:r>
              <a:rPr lang="en-US" altLang="en-US" sz="1200"/>
              <a:t>In other words, the institution may release this information to a newspaper if it wishes.  It does not have to.</a:t>
            </a:r>
          </a:p>
        </p:txBody>
      </p:sp>
      <p:sp>
        <p:nvSpPr>
          <p:cNvPr id="46084" name="Rectangle 9"/>
          <p:cNvSpPr>
            <a:spLocks noGrp="1" noChangeArrowheads="1"/>
          </p:cNvSpPr>
          <p:nvPr>
            <p:ph type="title"/>
          </p:nvPr>
        </p:nvSpPr>
        <p:spPr bwMode="auto">
          <a:xfrm>
            <a:off x="228600" y="76200"/>
            <a:ext cx="8686800" cy="868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mtClean="0"/>
              <a:t>WRITTEN CONSENT</a:t>
            </a:r>
          </a:p>
        </p:txBody>
      </p:sp>
      <p:sp>
        <p:nvSpPr>
          <p:cNvPr id="46085" name="Rectangle 10"/>
          <p:cNvSpPr>
            <a:spLocks noChangeArrowheads="1"/>
          </p:cNvSpPr>
          <p:nvPr/>
        </p:nvSpPr>
        <p:spPr bwMode="auto">
          <a:xfrm>
            <a:off x="609600" y="1371600"/>
            <a:ext cx="7391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spcBef>
                <a:spcPct val="20000"/>
              </a:spcBef>
              <a:buClr>
                <a:schemeClr val="tx1"/>
              </a:buClr>
              <a:buSzPct val="40000"/>
              <a:buFont typeface="Monotype Sorts" pitchFamily="2" charset="2"/>
              <a:buNone/>
            </a:pPr>
            <a:r>
              <a:rPr lang="en-US" altLang="en-US" sz="2000">
                <a:latin typeface="Times New Roman" panose="02020603050405020304" pitchFamily="18" charset="0"/>
              </a:rPr>
              <a:t>     Loyola University Chicago </a:t>
            </a:r>
            <a:r>
              <a:rPr lang="en-US" altLang="en-US" sz="2000" b="1">
                <a:solidFill>
                  <a:srgbClr val="9B0A39"/>
                </a:solidFill>
                <a:latin typeface="Times New Roman" panose="02020603050405020304" pitchFamily="18" charset="0"/>
              </a:rPr>
              <a:t>MAY</a:t>
            </a:r>
            <a:r>
              <a:rPr lang="en-US" altLang="en-US" sz="2000">
                <a:solidFill>
                  <a:srgbClr val="FF0033"/>
                </a:solidFill>
                <a:latin typeface="Times New Roman" panose="02020603050405020304" pitchFamily="18" charset="0"/>
              </a:rPr>
              <a:t> </a:t>
            </a:r>
            <a:r>
              <a:rPr lang="en-US" altLang="en-US" sz="2000">
                <a:latin typeface="Times New Roman" panose="02020603050405020304" pitchFamily="18" charset="0"/>
              </a:rPr>
              <a:t>disclose your Education Records </a:t>
            </a:r>
            <a:r>
              <a:rPr lang="en-US" altLang="en-US" sz="2000" b="1" i="1" u="sng">
                <a:latin typeface="Times New Roman" panose="02020603050405020304" pitchFamily="18" charset="0"/>
              </a:rPr>
              <a:t>WITHOUT WRITTEN CONSENT </a:t>
            </a:r>
            <a:r>
              <a:rPr lang="en-US" altLang="en-US" sz="2000">
                <a:latin typeface="Times New Roman" panose="02020603050405020304" pitchFamily="18" charset="0"/>
              </a:rPr>
              <a:t> to the following: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276484">
                                            <p:txEl>
                                              <p:pRg st="0" end="0"/>
                                            </p:txEl>
                                          </p:spTgt>
                                        </p:tgtEl>
                                        <p:attrNameLst>
                                          <p:attrName>style.visibility</p:attrName>
                                        </p:attrNameLst>
                                      </p:cBhvr>
                                      <p:to>
                                        <p:strVal val="visible"/>
                                      </p:to>
                                    </p:set>
                                    <p:animEffect transition="in" filter="wheel(4)">
                                      <p:cBhvr>
                                        <p:cTn id="7" dur="2000"/>
                                        <p:tgtEl>
                                          <p:spTgt spid="276484">
                                            <p:txEl>
                                              <p:pRg st="0" end="0"/>
                                            </p:txEl>
                                          </p:spTgt>
                                        </p:tgtEl>
                                      </p:cBhvr>
                                    </p:animEffect>
                                  </p:childTnLst>
                                </p:cTn>
                              </p:par>
                            </p:childTnLst>
                          </p:cTn>
                        </p:par>
                        <p:par>
                          <p:cTn id="8" fill="hold" nodeType="afterGroup">
                            <p:stCondLst>
                              <p:cond delay="2000"/>
                            </p:stCondLst>
                            <p:childTnLst>
                              <p:par>
                                <p:cTn id="9" presetID="1" presetClass="entr" presetSubtype="0" fill="hold" grpId="0" nodeType="afterEffect">
                                  <p:stCondLst>
                                    <p:cond delay="2000"/>
                                  </p:stCondLst>
                                  <p:childTnLst>
                                    <p:set>
                                      <p:cBhvr>
                                        <p:cTn id="10" dur="1" fill="hold">
                                          <p:stCondLst>
                                            <p:cond delay="0"/>
                                          </p:stCondLst>
                                        </p:cTn>
                                        <p:tgtEl>
                                          <p:spTgt spid="2764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6"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381000" y="76200"/>
            <a:ext cx="83820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solidFill>
                  <a:srgbClr val="FFA713"/>
                </a:solidFill>
              </a:rPr>
              <a:t>“DIRECTORY  INFORMATION”</a:t>
            </a:r>
            <a:endParaRPr lang="en-US" altLang="en-US" sz="2800" smtClean="0">
              <a:solidFill>
                <a:srgbClr val="FFA713"/>
              </a:solidFill>
            </a:endParaRPr>
          </a:p>
        </p:txBody>
      </p:sp>
      <p:sp>
        <p:nvSpPr>
          <p:cNvPr id="356355" name="Text Box 3"/>
          <p:cNvSpPr txBox="1">
            <a:spLocks noChangeArrowheads="1"/>
          </p:cNvSpPr>
          <p:nvPr/>
        </p:nvSpPr>
        <p:spPr bwMode="auto">
          <a:xfrm>
            <a:off x="762000" y="2108200"/>
            <a:ext cx="7315200"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a:defRPr sz="2400">
                <a:solidFill>
                  <a:schemeClr val="tx1"/>
                </a:solidFill>
                <a:latin typeface="Times" panose="02020603050405020304" pitchFamily="18" charset="0"/>
              </a:defRPr>
            </a:lvl1pPr>
            <a:lvl2pPr marL="68580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gn="just">
              <a:lnSpc>
                <a:spcPct val="90000"/>
              </a:lnSpc>
              <a:buSzPct val="35000"/>
              <a:buFont typeface="Monotype Sorts" pitchFamily="2" charset="2"/>
              <a:buNone/>
            </a:pPr>
            <a:r>
              <a:rPr lang="en-US" altLang="en-US">
                <a:solidFill>
                  <a:srgbClr val="FFA713"/>
                </a:solidFill>
                <a:latin typeface="Times New Roman" panose="02020603050405020304" pitchFamily="18" charset="0"/>
              </a:rPr>
              <a:t>    “</a:t>
            </a:r>
            <a:r>
              <a:rPr lang="en-US" altLang="en-US" sz="2000">
                <a:solidFill>
                  <a:srgbClr val="FFA713"/>
                </a:solidFill>
                <a:latin typeface="Times New Roman" panose="02020603050405020304" pitchFamily="18" charset="0"/>
              </a:rPr>
              <a:t>Directory Information”</a:t>
            </a:r>
            <a:r>
              <a:rPr lang="en-US" altLang="en-US" sz="2000">
                <a:latin typeface="Times New Roman" panose="02020603050405020304" pitchFamily="18" charset="0"/>
              </a:rPr>
              <a:t> is information that when made public is not normally considered a violation of a student’s right to privacy.  Your written permission is not required to make it public.</a:t>
            </a:r>
            <a:endParaRPr lang="en-US" altLang="en-US" sz="2000">
              <a:solidFill>
                <a:schemeClr val="accent2"/>
              </a:solidFill>
              <a:latin typeface="Times New Roman" panose="02020603050405020304" pitchFamily="18" charset="0"/>
            </a:endParaRPr>
          </a:p>
        </p:txBody>
      </p:sp>
      <p:pic>
        <p:nvPicPr>
          <p:cNvPr id="4813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6700" y="876300"/>
            <a:ext cx="8763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56357" name="Text Box 5"/>
          <p:cNvSpPr txBox="1">
            <a:spLocks noChangeArrowheads="1"/>
          </p:cNvSpPr>
          <p:nvPr/>
        </p:nvSpPr>
        <p:spPr bwMode="auto">
          <a:xfrm>
            <a:off x="2286000" y="3581400"/>
            <a:ext cx="47244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000"/>
              <a:t>However, Loyola University Chicago will give you an opportunity to have </a:t>
            </a:r>
            <a:r>
              <a:rPr lang="en-US" altLang="en-US" sz="2000">
                <a:solidFill>
                  <a:srgbClr val="FFA713"/>
                </a:solidFill>
              </a:rPr>
              <a:t>“directory information”</a:t>
            </a:r>
            <a:r>
              <a:rPr lang="en-US" altLang="en-US" sz="2000"/>
              <a:t> elements kept private and subject to release by written consent.</a:t>
            </a:r>
          </a:p>
          <a:p>
            <a:endParaRPr lang="en-US" altLang="en-US" sz="20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1500"/>
                                  </p:stCondLst>
                                  <p:childTnLst>
                                    <p:set>
                                      <p:cBhvr>
                                        <p:cTn id="6" dur="1" fill="hold">
                                          <p:stCondLst>
                                            <p:cond delay="0"/>
                                          </p:stCondLst>
                                        </p:cTn>
                                        <p:tgtEl>
                                          <p:spTgt spid="356355">
                                            <p:txEl>
                                              <p:pRg st="0" end="0"/>
                                            </p:txEl>
                                          </p:spTgt>
                                        </p:tgtEl>
                                        <p:attrNameLst>
                                          <p:attrName>style.visibility</p:attrName>
                                        </p:attrNameLst>
                                      </p:cBhvr>
                                      <p:to>
                                        <p:strVal val="visible"/>
                                      </p:to>
                                    </p:set>
                                    <p:animEffect transition="in" filter="wheel(4)">
                                      <p:cBhvr>
                                        <p:cTn id="7" dur="2000"/>
                                        <p:tgtEl>
                                          <p:spTgt spid="3563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6357"/>
                                        </p:tgtEl>
                                        <p:attrNameLst>
                                          <p:attrName>style.visibility</p:attrName>
                                        </p:attrNameLst>
                                      </p:cBhvr>
                                      <p:to>
                                        <p:strVal val="visible"/>
                                      </p:to>
                                    </p:set>
                                    <p:animEffect transition="in" filter="wipe(left)">
                                      <p:cBhvr>
                                        <p:cTn id="12" dur="2000"/>
                                        <p:tgtEl>
                                          <p:spTgt spid="3563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7"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228600" y="228600"/>
            <a:ext cx="8686800" cy="16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3600" smtClean="0">
                <a:solidFill>
                  <a:srgbClr val="9B0A39"/>
                </a:solidFill>
                <a:latin typeface="Times New Roman" panose="02020603050405020304" pitchFamily="18" charset="0"/>
              </a:rPr>
              <a:t>LOYOLA UNIVERSITY CHICAGO</a:t>
            </a:r>
            <a:br>
              <a:rPr lang="en-US" altLang="en-US" sz="3600" smtClean="0">
                <a:solidFill>
                  <a:srgbClr val="9B0A39"/>
                </a:solidFill>
                <a:latin typeface="Times New Roman" panose="02020603050405020304" pitchFamily="18" charset="0"/>
              </a:rPr>
            </a:br>
            <a:r>
              <a:rPr lang="en-US" altLang="en-US" sz="3600" smtClean="0">
                <a:latin typeface="Times New Roman" panose="02020603050405020304" pitchFamily="18" charset="0"/>
              </a:rPr>
              <a:t>Has Designated the Following Items as Elements of </a:t>
            </a:r>
            <a:r>
              <a:rPr lang="en-US" altLang="en-US" sz="3600" smtClean="0">
                <a:solidFill>
                  <a:srgbClr val="FFA713"/>
                </a:solidFill>
                <a:latin typeface="Times New Roman" panose="02020603050405020304" pitchFamily="18" charset="0"/>
              </a:rPr>
              <a:t>Directory Information</a:t>
            </a:r>
            <a:r>
              <a:rPr lang="en-US" altLang="en-US" sz="3600" smtClean="0">
                <a:latin typeface="Times New Roman" panose="02020603050405020304" pitchFamily="18" charset="0"/>
              </a:rPr>
              <a:t>:</a:t>
            </a:r>
          </a:p>
        </p:txBody>
      </p:sp>
      <p:sp>
        <p:nvSpPr>
          <p:cNvPr id="358404" name="Rectangle 4"/>
          <p:cNvSpPr>
            <a:spLocks noGrp="1" noChangeArrowheads="1"/>
          </p:cNvSpPr>
          <p:nvPr>
            <p:ph type="body" sz="half" idx="1"/>
          </p:nvPr>
        </p:nvSpPr>
        <p:spPr bwMode="auto">
          <a:xfrm>
            <a:off x="457200" y="2133600"/>
            <a:ext cx="4114800" cy="3810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571500" lvl="2" indent="-342900" eaLnBrk="1" hangingPunct="1">
              <a:lnSpc>
                <a:spcPct val="80000"/>
              </a:lnSpc>
              <a:buClr>
                <a:schemeClr val="tx1"/>
              </a:buClr>
            </a:pPr>
            <a:r>
              <a:rPr lang="en-US" altLang="en-US" sz="1800" smtClean="0">
                <a:latin typeface="Times New Roman" panose="02020603050405020304" pitchFamily="18" charset="0"/>
              </a:rPr>
              <a:t>Name</a:t>
            </a:r>
          </a:p>
          <a:p>
            <a:pPr marL="571500" lvl="2" indent="-342900" eaLnBrk="1" hangingPunct="1">
              <a:lnSpc>
                <a:spcPct val="80000"/>
              </a:lnSpc>
              <a:buClr>
                <a:schemeClr val="tx1"/>
              </a:buClr>
            </a:pPr>
            <a:r>
              <a:rPr lang="en-US" altLang="en-US" sz="1800" smtClean="0">
                <a:latin typeface="Times New Roman" panose="02020603050405020304" pitchFamily="18" charset="0"/>
              </a:rPr>
              <a:t>Address(es)</a:t>
            </a:r>
          </a:p>
          <a:p>
            <a:pPr marL="571500" lvl="2" indent="-342900" eaLnBrk="1" hangingPunct="1">
              <a:lnSpc>
                <a:spcPct val="80000"/>
              </a:lnSpc>
              <a:buClr>
                <a:schemeClr val="tx1"/>
              </a:buClr>
            </a:pPr>
            <a:r>
              <a:rPr lang="en-US" altLang="en-US" sz="1800" smtClean="0">
                <a:latin typeface="Times New Roman" panose="02020603050405020304" pitchFamily="18" charset="0"/>
              </a:rPr>
              <a:t>Telephone Number(s)</a:t>
            </a:r>
          </a:p>
          <a:p>
            <a:pPr marL="571500" lvl="2" indent="-342900" eaLnBrk="1" hangingPunct="1">
              <a:lnSpc>
                <a:spcPct val="80000"/>
              </a:lnSpc>
              <a:buClr>
                <a:schemeClr val="tx1"/>
              </a:buClr>
            </a:pPr>
            <a:r>
              <a:rPr lang="en-US" altLang="en-US" sz="1800" smtClean="0">
                <a:latin typeface="Times New Roman" panose="02020603050405020304" pitchFamily="18" charset="0"/>
              </a:rPr>
              <a:t>E-mail Address(es)</a:t>
            </a:r>
          </a:p>
          <a:p>
            <a:pPr marL="571500" lvl="2" indent="-342900" eaLnBrk="1" hangingPunct="1">
              <a:lnSpc>
                <a:spcPct val="80000"/>
              </a:lnSpc>
              <a:buClr>
                <a:schemeClr val="tx1"/>
              </a:buClr>
            </a:pPr>
            <a:r>
              <a:rPr lang="en-US" altLang="en-US" sz="1800" smtClean="0">
                <a:latin typeface="Times New Roman" panose="02020603050405020304" pitchFamily="18" charset="0"/>
              </a:rPr>
              <a:t>Photograph</a:t>
            </a:r>
          </a:p>
          <a:p>
            <a:pPr marL="571500" lvl="2" indent="-342900" eaLnBrk="1" hangingPunct="1">
              <a:lnSpc>
                <a:spcPct val="80000"/>
              </a:lnSpc>
              <a:buClr>
                <a:schemeClr val="tx1"/>
              </a:buClr>
            </a:pPr>
            <a:r>
              <a:rPr lang="en-US" altLang="en-US" sz="1800" smtClean="0">
                <a:latin typeface="Times New Roman" panose="02020603050405020304" pitchFamily="18" charset="0"/>
              </a:rPr>
              <a:t>Major and Minor Field(s) of Study, Including the College, Division, Department, Institute or Program in which Student is Enrolled</a:t>
            </a:r>
          </a:p>
          <a:p>
            <a:pPr marL="571500" lvl="2" indent="-342900" eaLnBrk="1" hangingPunct="1">
              <a:lnSpc>
                <a:spcPct val="80000"/>
              </a:lnSpc>
              <a:buClr>
                <a:schemeClr val="tx1"/>
              </a:buClr>
            </a:pPr>
            <a:r>
              <a:rPr lang="en-US" altLang="en-US" sz="1800" smtClean="0">
                <a:latin typeface="Times New Roman" panose="02020603050405020304" pitchFamily="18" charset="0"/>
              </a:rPr>
              <a:t>Dates of Attendance</a:t>
            </a:r>
          </a:p>
          <a:p>
            <a:pPr marL="571500" lvl="2" indent="-342900" eaLnBrk="1" hangingPunct="1">
              <a:lnSpc>
                <a:spcPct val="80000"/>
              </a:lnSpc>
              <a:buClr>
                <a:schemeClr val="tx1"/>
              </a:buClr>
            </a:pPr>
            <a:r>
              <a:rPr lang="en-US" altLang="en-US" sz="1800" smtClean="0">
                <a:latin typeface="Times New Roman" panose="02020603050405020304" pitchFamily="18" charset="0"/>
              </a:rPr>
              <a:t>Grade Level, e.g., Freshman, Sophomore, Junior, Senior or Graduate</a:t>
            </a:r>
          </a:p>
        </p:txBody>
      </p:sp>
      <p:sp>
        <p:nvSpPr>
          <p:cNvPr id="358405" name="Rectangle 5"/>
          <p:cNvSpPr>
            <a:spLocks noGrp="1" noChangeArrowheads="1"/>
          </p:cNvSpPr>
          <p:nvPr>
            <p:ph type="body" sz="half" idx="2"/>
          </p:nvPr>
        </p:nvSpPr>
        <p:spPr bwMode="auto">
          <a:xfrm>
            <a:off x="4343400" y="2133600"/>
            <a:ext cx="4114800" cy="3505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457200" lvl="2" indent="-171450" eaLnBrk="1" hangingPunct="1">
              <a:lnSpc>
                <a:spcPct val="80000"/>
              </a:lnSpc>
              <a:buClr>
                <a:schemeClr val="tx1"/>
              </a:buClr>
              <a:defRPr/>
            </a:pPr>
            <a:r>
              <a:rPr lang="en-US" altLang="en-US" sz="1800" dirty="0">
                <a:latin typeface="Times New Roman" panose="02020603050405020304" pitchFamily="18" charset="0"/>
              </a:rPr>
              <a:t>Enrollment Status, e.g., Undergraduate or Graduate, Full-Time or Part-Time</a:t>
            </a:r>
          </a:p>
          <a:p>
            <a:pPr marL="457200" lvl="2" indent="-171450" eaLnBrk="1" hangingPunct="1">
              <a:lnSpc>
                <a:spcPct val="80000"/>
              </a:lnSpc>
              <a:buClr>
                <a:schemeClr val="tx1"/>
              </a:buClr>
              <a:defRPr/>
            </a:pPr>
            <a:r>
              <a:rPr lang="en-US" altLang="en-US" sz="1800" dirty="0" smtClean="0">
                <a:latin typeface="Times New Roman" panose="02020603050405020304" pitchFamily="18" charset="0"/>
              </a:rPr>
              <a:t>Date of Graduation</a:t>
            </a:r>
          </a:p>
          <a:p>
            <a:pPr marL="457200" lvl="2" indent="-171450" eaLnBrk="1" hangingPunct="1">
              <a:lnSpc>
                <a:spcPct val="80000"/>
              </a:lnSpc>
              <a:buClr>
                <a:schemeClr val="tx1"/>
              </a:buClr>
              <a:defRPr/>
            </a:pPr>
            <a:r>
              <a:rPr lang="en-US" altLang="en-US" sz="1800" dirty="0" smtClean="0">
                <a:latin typeface="Times New Roman" panose="02020603050405020304" pitchFamily="18" charset="0"/>
              </a:rPr>
              <a:t>Degree(s) Received </a:t>
            </a:r>
            <a:endParaRPr lang="en-US" altLang="en-US" sz="1800" dirty="0">
              <a:latin typeface="Times New Roman" panose="02020603050405020304" pitchFamily="18" charset="0"/>
            </a:endParaRPr>
          </a:p>
          <a:p>
            <a:pPr marL="457200" lvl="2" indent="-171450" eaLnBrk="1" hangingPunct="1">
              <a:lnSpc>
                <a:spcPct val="80000"/>
              </a:lnSpc>
              <a:buClr>
                <a:schemeClr val="tx1"/>
              </a:buClr>
              <a:defRPr/>
            </a:pPr>
            <a:r>
              <a:rPr lang="en-US" altLang="en-US" sz="1800" dirty="0">
                <a:latin typeface="Times New Roman" panose="02020603050405020304" pitchFamily="18" charset="0"/>
              </a:rPr>
              <a:t>Honors </a:t>
            </a:r>
            <a:r>
              <a:rPr lang="en-US" altLang="en-US" sz="1800" dirty="0" smtClean="0">
                <a:latin typeface="Times New Roman" panose="02020603050405020304" pitchFamily="18" charset="0"/>
              </a:rPr>
              <a:t>or Awards Received</a:t>
            </a:r>
            <a:r>
              <a:rPr lang="en-US" altLang="en-US" sz="1800" dirty="0">
                <a:latin typeface="Times New Roman" panose="02020603050405020304" pitchFamily="18" charset="0"/>
              </a:rPr>
              <a:t>, Including Selection to a Dean’s List or Honorary Organization</a:t>
            </a:r>
          </a:p>
          <a:p>
            <a:pPr marL="457200" lvl="2" indent="-171450" eaLnBrk="1" hangingPunct="1">
              <a:lnSpc>
                <a:spcPct val="80000"/>
              </a:lnSpc>
              <a:buClr>
                <a:schemeClr val="tx1"/>
              </a:buClr>
              <a:defRPr/>
            </a:pPr>
            <a:r>
              <a:rPr lang="en-US" altLang="en-US" sz="1800" dirty="0" smtClean="0">
                <a:latin typeface="Times New Roman" panose="02020603050405020304" pitchFamily="18" charset="0"/>
              </a:rPr>
              <a:t>Participation in Officially Recognized Activities and Sports</a:t>
            </a:r>
          </a:p>
          <a:p>
            <a:pPr marL="457200" lvl="2" indent="-171450" eaLnBrk="1" hangingPunct="1">
              <a:lnSpc>
                <a:spcPct val="80000"/>
              </a:lnSpc>
              <a:buClr>
                <a:schemeClr val="tx1"/>
              </a:buClr>
              <a:defRPr/>
            </a:pPr>
            <a:r>
              <a:rPr lang="en-US" altLang="en-US" sz="1800" dirty="0" smtClean="0">
                <a:latin typeface="Times New Roman" panose="02020603050405020304" pitchFamily="18" charset="0"/>
              </a:rPr>
              <a:t>Weight and Height Information of Members of Athletic Teams</a:t>
            </a:r>
          </a:p>
          <a:p>
            <a:pPr marL="285750" lvl="2" indent="0" eaLnBrk="1" hangingPunct="1">
              <a:lnSpc>
                <a:spcPct val="80000"/>
              </a:lnSpc>
              <a:buClr>
                <a:schemeClr val="tx1"/>
              </a:buClr>
              <a:buFontTx/>
              <a:buNone/>
              <a:defRPr/>
            </a:pPr>
            <a:endParaRPr lang="en-US" altLang="en-US" sz="1800" dirty="0" smtClean="0">
              <a:latin typeface="Times New Roman" panose="02020603050405020304" pitchFamily="18" charset="0"/>
            </a:endParaRPr>
          </a:p>
        </p:txBody>
      </p:sp>
      <p:sp>
        <p:nvSpPr>
          <p:cNvPr id="50181" name="Rectangle 6"/>
          <p:cNvSpPr>
            <a:spLocks noChangeArrowheads="1"/>
          </p:cNvSpPr>
          <p:nvPr/>
        </p:nvSpPr>
        <p:spPr bwMode="auto">
          <a:xfrm>
            <a:off x="304800" y="5791200"/>
            <a:ext cx="6400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800">
                <a:latin typeface="Times New Roman" panose="02020603050405020304" pitchFamily="18" charset="0"/>
              </a:rPr>
              <a:t> For Further Information see: http://www.luc.edu/ferpa/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358404">
                                            <p:txEl>
                                              <p:pRg st="0" end="0"/>
                                            </p:txEl>
                                          </p:spTgt>
                                        </p:tgtEl>
                                        <p:attrNameLst>
                                          <p:attrName>style.visibility</p:attrName>
                                        </p:attrNameLst>
                                      </p:cBhvr>
                                      <p:to>
                                        <p:strVal val="visible"/>
                                      </p:to>
                                    </p:set>
                                    <p:anim calcmode="lin" valueType="num">
                                      <p:cBhvr additive="base">
                                        <p:cTn id="7" dur="500" fill="hold"/>
                                        <p:tgtEl>
                                          <p:spTgt spid="35840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04">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358404">
                                            <p:txEl>
                                              <p:pRg st="1" end="1"/>
                                            </p:txEl>
                                          </p:spTgt>
                                        </p:tgtEl>
                                        <p:attrNameLst>
                                          <p:attrName>style.visibility</p:attrName>
                                        </p:attrNameLst>
                                      </p:cBhvr>
                                      <p:to>
                                        <p:strVal val="visible"/>
                                      </p:to>
                                    </p:set>
                                    <p:anim calcmode="lin" valueType="num">
                                      <p:cBhvr additive="base">
                                        <p:cTn id="12" dur="500" fill="hold"/>
                                        <p:tgtEl>
                                          <p:spTgt spid="358404">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58404">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358404">
                                            <p:txEl>
                                              <p:pRg st="2" end="2"/>
                                            </p:txEl>
                                          </p:spTgt>
                                        </p:tgtEl>
                                        <p:attrNameLst>
                                          <p:attrName>style.visibility</p:attrName>
                                        </p:attrNameLst>
                                      </p:cBhvr>
                                      <p:to>
                                        <p:strVal val="visible"/>
                                      </p:to>
                                    </p:set>
                                    <p:anim calcmode="lin" valueType="num">
                                      <p:cBhvr additive="base">
                                        <p:cTn id="17" dur="500" fill="hold"/>
                                        <p:tgtEl>
                                          <p:spTgt spid="358404">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58404">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358404">
                                            <p:txEl>
                                              <p:pRg st="3" end="3"/>
                                            </p:txEl>
                                          </p:spTgt>
                                        </p:tgtEl>
                                        <p:attrNameLst>
                                          <p:attrName>style.visibility</p:attrName>
                                        </p:attrNameLst>
                                      </p:cBhvr>
                                      <p:to>
                                        <p:strVal val="visible"/>
                                      </p:to>
                                    </p:set>
                                    <p:anim calcmode="lin" valueType="num">
                                      <p:cBhvr additive="base">
                                        <p:cTn id="22" dur="500" fill="hold"/>
                                        <p:tgtEl>
                                          <p:spTgt spid="358404">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58404">
                                            <p:txEl>
                                              <p:pRg st="3" end="3"/>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6000"/>
                            </p:stCondLst>
                            <p:childTnLst>
                              <p:par>
                                <p:cTn id="25" presetID="2" presetClass="entr" presetSubtype="8" fill="hold" grpId="0" nodeType="afterEffect">
                                  <p:stCondLst>
                                    <p:cond delay="2000"/>
                                  </p:stCondLst>
                                  <p:childTnLst>
                                    <p:set>
                                      <p:cBhvr>
                                        <p:cTn id="26" dur="1" fill="hold">
                                          <p:stCondLst>
                                            <p:cond delay="0"/>
                                          </p:stCondLst>
                                        </p:cTn>
                                        <p:tgtEl>
                                          <p:spTgt spid="358404">
                                            <p:txEl>
                                              <p:pRg st="4" end="4"/>
                                            </p:txEl>
                                          </p:spTgt>
                                        </p:tgtEl>
                                        <p:attrNameLst>
                                          <p:attrName>style.visibility</p:attrName>
                                        </p:attrNameLst>
                                      </p:cBhvr>
                                      <p:to>
                                        <p:strVal val="visible"/>
                                      </p:to>
                                    </p:set>
                                    <p:anim calcmode="lin" valueType="num">
                                      <p:cBhvr additive="base">
                                        <p:cTn id="27" dur="500" fill="hold"/>
                                        <p:tgtEl>
                                          <p:spTgt spid="358404">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58404">
                                            <p:txEl>
                                              <p:pRg st="4" end="4"/>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8500"/>
                            </p:stCondLst>
                            <p:childTnLst>
                              <p:par>
                                <p:cTn id="30" presetID="2" presetClass="entr" presetSubtype="8" fill="hold" grpId="0" nodeType="afterEffect">
                                  <p:stCondLst>
                                    <p:cond delay="1000"/>
                                  </p:stCondLst>
                                  <p:childTnLst>
                                    <p:set>
                                      <p:cBhvr>
                                        <p:cTn id="31" dur="1" fill="hold">
                                          <p:stCondLst>
                                            <p:cond delay="0"/>
                                          </p:stCondLst>
                                        </p:cTn>
                                        <p:tgtEl>
                                          <p:spTgt spid="358404">
                                            <p:txEl>
                                              <p:pRg st="5" end="5"/>
                                            </p:txEl>
                                          </p:spTgt>
                                        </p:tgtEl>
                                        <p:attrNameLst>
                                          <p:attrName>style.visibility</p:attrName>
                                        </p:attrNameLst>
                                      </p:cBhvr>
                                      <p:to>
                                        <p:strVal val="visible"/>
                                      </p:to>
                                    </p:set>
                                    <p:anim calcmode="lin" valueType="num">
                                      <p:cBhvr additive="base">
                                        <p:cTn id="32" dur="500" fill="hold"/>
                                        <p:tgtEl>
                                          <p:spTgt spid="358404">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58404">
                                            <p:txEl>
                                              <p:pRg st="5" end="5"/>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0000"/>
                            </p:stCondLst>
                            <p:childTnLst>
                              <p:par>
                                <p:cTn id="35" presetID="2" presetClass="entr" presetSubtype="8" fill="hold" grpId="0" nodeType="afterEffect">
                                  <p:stCondLst>
                                    <p:cond delay="2000"/>
                                  </p:stCondLst>
                                  <p:childTnLst>
                                    <p:set>
                                      <p:cBhvr>
                                        <p:cTn id="36" dur="1" fill="hold">
                                          <p:stCondLst>
                                            <p:cond delay="0"/>
                                          </p:stCondLst>
                                        </p:cTn>
                                        <p:tgtEl>
                                          <p:spTgt spid="358404">
                                            <p:txEl>
                                              <p:pRg st="6" end="6"/>
                                            </p:txEl>
                                          </p:spTgt>
                                        </p:tgtEl>
                                        <p:attrNameLst>
                                          <p:attrName>style.visibility</p:attrName>
                                        </p:attrNameLst>
                                      </p:cBhvr>
                                      <p:to>
                                        <p:strVal val="visible"/>
                                      </p:to>
                                    </p:set>
                                    <p:anim calcmode="lin" valueType="num">
                                      <p:cBhvr additive="base">
                                        <p:cTn id="37" dur="500" fill="hold"/>
                                        <p:tgtEl>
                                          <p:spTgt spid="358404">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58404">
                                            <p:txEl>
                                              <p:pRg st="6" end="6"/>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12500"/>
                            </p:stCondLst>
                            <p:childTnLst>
                              <p:par>
                                <p:cTn id="40" presetID="2" presetClass="entr" presetSubtype="8" fill="hold" grpId="0" nodeType="afterEffect">
                                  <p:stCondLst>
                                    <p:cond delay="3000"/>
                                  </p:stCondLst>
                                  <p:childTnLst>
                                    <p:set>
                                      <p:cBhvr>
                                        <p:cTn id="41" dur="1" fill="hold">
                                          <p:stCondLst>
                                            <p:cond delay="0"/>
                                          </p:stCondLst>
                                        </p:cTn>
                                        <p:tgtEl>
                                          <p:spTgt spid="358404">
                                            <p:txEl>
                                              <p:pRg st="7" end="7"/>
                                            </p:txEl>
                                          </p:spTgt>
                                        </p:tgtEl>
                                        <p:attrNameLst>
                                          <p:attrName>style.visibility</p:attrName>
                                        </p:attrNameLst>
                                      </p:cBhvr>
                                      <p:to>
                                        <p:strVal val="visible"/>
                                      </p:to>
                                    </p:set>
                                    <p:anim calcmode="lin" valueType="num">
                                      <p:cBhvr additive="base">
                                        <p:cTn id="42" dur="500" fill="hold"/>
                                        <p:tgtEl>
                                          <p:spTgt spid="358404">
                                            <p:txEl>
                                              <p:pRg st="7" end="7"/>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58404">
                                            <p:txEl>
                                              <p:pRg st="7" end="7"/>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16000"/>
                            </p:stCondLst>
                            <p:childTnLst>
                              <p:par>
                                <p:cTn id="45" presetID="2" presetClass="entr" presetSubtype="8" fill="hold" grpId="0" nodeType="afterEffect">
                                  <p:stCondLst>
                                    <p:cond delay="1000"/>
                                  </p:stCondLst>
                                  <p:childTnLst>
                                    <p:set>
                                      <p:cBhvr>
                                        <p:cTn id="46" dur="1" fill="hold">
                                          <p:stCondLst>
                                            <p:cond delay="0"/>
                                          </p:stCondLst>
                                        </p:cTn>
                                        <p:tgtEl>
                                          <p:spTgt spid="358405">
                                            <p:txEl>
                                              <p:pRg st="0" end="0"/>
                                            </p:txEl>
                                          </p:spTgt>
                                        </p:tgtEl>
                                        <p:attrNameLst>
                                          <p:attrName>style.visibility</p:attrName>
                                        </p:attrNameLst>
                                      </p:cBhvr>
                                      <p:to>
                                        <p:strVal val="visible"/>
                                      </p:to>
                                    </p:set>
                                    <p:anim calcmode="lin" valueType="num">
                                      <p:cBhvr additive="base">
                                        <p:cTn id="47" dur="1000" fill="hold"/>
                                        <p:tgtEl>
                                          <p:spTgt spid="358405">
                                            <p:txEl>
                                              <p:pRg st="0" end="0"/>
                                            </p:txEl>
                                          </p:spTgt>
                                        </p:tgtEl>
                                        <p:attrNameLst>
                                          <p:attrName>ppt_x</p:attrName>
                                        </p:attrNameLst>
                                      </p:cBhvr>
                                      <p:tavLst>
                                        <p:tav tm="0">
                                          <p:val>
                                            <p:strVal val="0-#ppt_w/2"/>
                                          </p:val>
                                        </p:tav>
                                        <p:tav tm="100000">
                                          <p:val>
                                            <p:strVal val="#ppt_x"/>
                                          </p:val>
                                        </p:tav>
                                      </p:tavLst>
                                    </p:anim>
                                    <p:anim calcmode="lin" valueType="num">
                                      <p:cBhvr additive="base">
                                        <p:cTn id="48" dur="1000" fill="hold"/>
                                        <p:tgtEl>
                                          <p:spTgt spid="358405">
                                            <p:txEl>
                                              <p:pRg st="0" end="0"/>
                                            </p:txEl>
                                          </p:spTgt>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18000"/>
                            </p:stCondLst>
                            <p:childTnLst>
                              <p:par>
                                <p:cTn id="50" presetID="2" presetClass="entr" presetSubtype="8" fill="hold" grpId="0" nodeType="afterEffect">
                                  <p:stCondLst>
                                    <p:cond delay="2000"/>
                                  </p:stCondLst>
                                  <p:childTnLst>
                                    <p:set>
                                      <p:cBhvr>
                                        <p:cTn id="51" dur="1" fill="hold">
                                          <p:stCondLst>
                                            <p:cond delay="0"/>
                                          </p:stCondLst>
                                        </p:cTn>
                                        <p:tgtEl>
                                          <p:spTgt spid="358405">
                                            <p:txEl>
                                              <p:pRg st="1" end="1"/>
                                            </p:txEl>
                                          </p:spTgt>
                                        </p:tgtEl>
                                        <p:attrNameLst>
                                          <p:attrName>style.visibility</p:attrName>
                                        </p:attrNameLst>
                                      </p:cBhvr>
                                      <p:to>
                                        <p:strVal val="visible"/>
                                      </p:to>
                                    </p:set>
                                    <p:anim calcmode="lin" valueType="num">
                                      <p:cBhvr additive="base">
                                        <p:cTn id="52" dur="1000" fill="hold"/>
                                        <p:tgtEl>
                                          <p:spTgt spid="358405">
                                            <p:txEl>
                                              <p:pRg st="1" end="1"/>
                                            </p:txEl>
                                          </p:spTgt>
                                        </p:tgtEl>
                                        <p:attrNameLst>
                                          <p:attrName>ppt_x</p:attrName>
                                        </p:attrNameLst>
                                      </p:cBhvr>
                                      <p:tavLst>
                                        <p:tav tm="0">
                                          <p:val>
                                            <p:strVal val="0-#ppt_w/2"/>
                                          </p:val>
                                        </p:tav>
                                        <p:tav tm="100000">
                                          <p:val>
                                            <p:strVal val="#ppt_x"/>
                                          </p:val>
                                        </p:tav>
                                      </p:tavLst>
                                    </p:anim>
                                    <p:anim calcmode="lin" valueType="num">
                                      <p:cBhvr additive="base">
                                        <p:cTn id="53" dur="1000" fill="hold"/>
                                        <p:tgtEl>
                                          <p:spTgt spid="358405">
                                            <p:txEl>
                                              <p:pRg st="1" end="1"/>
                                            </p:txEl>
                                          </p:spTgt>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21000"/>
                            </p:stCondLst>
                            <p:childTnLst>
                              <p:par>
                                <p:cTn id="55" presetID="2" presetClass="entr" presetSubtype="8" fill="hold" grpId="0" nodeType="afterEffect">
                                  <p:stCondLst>
                                    <p:cond delay="1000"/>
                                  </p:stCondLst>
                                  <p:childTnLst>
                                    <p:set>
                                      <p:cBhvr>
                                        <p:cTn id="56" dur="1" fill="hold">
                                          <p:stCondLst>
                                            <p:cond delay="0"/>
                                          </p:stCondLst>
                                        </p:cTn>
                                        <p:tgtEl>
                                          <p:spTgt spid="358405">
                                            <p:txEl>
                                              <p:pRg st="2" end="2"/>
                                            </p:txEl>
                                          </p:spTgt>
                                        </p:tgtEl>
                                        <p:attrNameLst>
                                          <p:attrName>style.visibility</p:attrName>
                                        </p:attrNameLst>
                                      </p:cBhvr>
                                      <p:to>
                                        <p:strVal val="visible"/>
                                      </p:to>
                                    </p:set>
                                    <p:anim calcmode="lin" valueType="num">
                                      <p:cBhvr additive="base">
                                        <p:cTn id="57" dur="1000" fill="hold"/>
                                        <p:tgtEl>
                                          <p:spTgt spid="358405">
                                            <p:txEl>
                                              <p:pRg st="2" end="2"/>
                                            </p:txEl>
                                          </p:spTgt>
                                        </p:tgtEl>
                                        <p:attrNameLst>
                                          <p:attrName>ppt_x</p:attrName>
                                        </p:attrNameLst>
                                      </p:cBhvr>
                                      <p:tavLst>
                                        <p:tav tm="0">
                                          <p:val>
                                            <p:strVal val="0-#ppt_w/2"/>
                                          </p:val>
                                        </p:tav>
                                        <p:tav tm="100000">
                                          <p:val>
                                            <p:strVal val="#ppt_x"/>
                                          </p:val>
                                        </p:tav>
                                      </p:tavLst>
                                    </p:anim>
                                    <p:anim calcmode="lin" valueType="num">
                                      <p:cBhvr additive="base">
                                        <p:cTn id="58" dur="1000" fill="hold"/>
                                        <p:tgtEl>
                                          <p:spTgt spid="358405">
                                            <p:txEl>
                                              <p:pRg st="2" end="2"/>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23000"/>
                            </p:stCondLst>
                            <p:childTnLst>
                              <p:par>
                                <p:cTn id="60" presetID="2" presetClass="entr" presetSubtype="8" fill="hold" grpId="0" nodeType="afterEffect">
                                  <p:stCondLst>
                                    <p:cond delay="3000"/>
                                  </p:stCondLst>
                                  <p:childTnLst>
                                    <p:set>
                                      <p:cBhvr>
                                        <p:cTn id="61" dur="1" fill="hold">
                                          <p:stCondLst>
                                            <p:cond delay="0"/>
                                          </p:stCondLst>
                                        </p:cTn>
                                        <p:tgtEl>
                                          <p:spTgt spid="358405">
                                            <p:txEl>
                                              <p:pRg st="3" end="3"/>
                                            </p:txEl>
                                          </p:spTgt>
                                        </p:tgtEl>
                                        <p:attrNameLst>
                                          <p:attrName>style.visibility</p:attrName>
                                        </p:attrNameLst>
                                      </p:cBhvr>
                                      <p:to>
                                        <p:strVal val="visible"/>
                                      </p:to>
                                    </p:set>
                                    <p:anim calcmode="lin" valueType="num">
                                      <p:cBhvr additive="base">
                                        <p:cTn id="62" dur="1000" fill="hold"/>
                                        <p:tgtEl>
                                          <p:spTgt spid="358405">
                                            <p:txEl>
                                              <p:pRg st="3" end="3"/>
                                            </p:txEl>
                                          </p:spTgt>
                                        </p:tgtEl>
                                        <p:attrNameLst>
                                          <p:attrName>ppt_x</p:attrName>
                                        </p:attrNameLst>
                                      </p:cBhvr>
                                      <p:tavLst>
                                        <p:tav tm="0">
                                          <p:val>
                                            <p:strVal val="0-#ppt_w/2"/>
                                          </p:val>
                                        </p:tav>
                                        <p:tav tm="100000">
                                          <p:val>
                                            <p:strVal val="#ppt_x"/>
                                          </p:val>
                                        </p:tav>
                                      </p:tavLst>
                                    </p:anim>
                                    <p:anim calcmode="lin" valueType="num">
                                      <p:cBhvr additive="base">
                                        <p:cTn id="63" dur="1000" fill="hold"/>
                                        <p:tgtEl>
                                          <p:spTgt spid="358405">
                                            <p:txEl>
                                              <p:pRg st="3" end="3"/>
                                            </p:txEl>
                                          </p:spTgt>
                                        </p:tgtEl>
                                        <p:attrNameLst>
                                          <p:attrName>ppt_y</p:attrName>
                                        </p:attrNameLst>
                                      </p:cBhvr>
                                      <p:tavLst>
                                        <p:tav tm="0">
                                          <p:val>
                                            <p:strVal val="#ppt_y"/>
                                          </p:val>
                                        </p:tav>
                                        <p:tav tm="100000">
                                          <p:val>
                                            <p:strVal val="#ppt_y"/>
                                          </p:val>
                                        </p:tav>
                                      </p:tavLst>
                                    </p:anim>
                                  </p:childTnLst>
                                </p:cTn>
                              </p:par>
                            </p:childTnLst>
                          </p:cTn>
                        </p:par>
                        <p:par>
                          <p:cTn id="64" fill="hold" nodeType="afterGroup">
                            <p:stCondLst>
                              <p:cond delay="27000"/>
                            </p:stCondLst>
                            <p:childTnLst>
                              <p:par>
                                <p:cTn id="65" presetID="2" presetClass="entr" presetSubtype="8" fill="hold" grpId="0" nodeType="afterEffect">
                                  <p:stCondLst>
                                    <p:cond delay="1000"/>
                                  </p:stCondLst>
                                  <p:childTnLst>
                                    <p:set>
                                      <p:cBhvr>
                                        <p:cTn id="66" dur="1" fill="hold">
                                          <p:stCondLst>
                                            <p:cond delay="0"/>
                                          </p:stCondLst>
                                        </p:cTn>
                                        <p:tgtEl>
                                          <p:spTgt spid="358405">
                                            <p:txEl>
                                              <p:pRg st="4" end="4"/>
                                            </p:txEl>
                                          </p:spTgt>
                                        </p:tgtEl>
                                        <p:attrNameLst>
                                          <p:attrName>style.visibility</p:attrName>
                                        </p:attrNameLst>
                                      </p:cBhvr>
                                      <p:to>
                                        <p:strVal val="visible"/>
                                      </p:to>
                                    </p:set>
                                    <p:anim calcmode="lin" valueType="num">
                                      <p:cBhvr additive="base">
                                        <p:cTn id="67" dur="1000" fill="hold"/>
                                        <p:tgtEl>
                                          <p:spTgt spid="358405">
                                            <p:txEl>
                                              <p:pRg st="4" end="4"/>
                                            </p:txEl>
                                          </p:spTgt>
                                        </p:tgtEl>
                                        <p:attrNameLst>
                                          <p:attrName>ppt_x</p:attrName>
                                        </p:attrNameLst>
                                      </p:cBhvr>
                                      <p:tavLst>
                                        <p:tav tm="0">
                                          <p:val>
                                            <p:strVal val="0-#ppt_w/2"/>
                                          </p:val>
                                        </p:tav>
                                        <p:tav tm="100000">
                                          <p:val>
                                            <p:strVal val="#ppt_x"/>
                                          </p:val>
                                        </p:tav>
                                      </p:tavLst>
                                    </p:anim>
                                    <p:anim calcmode="lin" valueType="num">
                                      <p:cBhvr additive="base">
                                        <p:cTn id="68" dur="1000" fill="hold"/>
                                        <p:tgtEl>
                                          <p:spTgt spid="358405">
                                            <p:txEl>
                                              <p:pRg st="4" end="4"/>
                                            </p:txEl>
                                          </p:spTgt>
                                        </p:tgtEl>
                                        <p:attrNameLst>
                                          <p:attrName>ppt_y</p:attrName>
                                        </p:attrNameLst>
                                      </p:cBhvr>
                                      <p:tavLst>
                                        <p:tav tm="0">
                                          <p:val>
                                            <p:strVal val="#ppt_y"/>
                                          </p:val>
                                        </p:tav>
                                        <p:tav tm="100000">
                                          <p:val>
                                            <p:strVal val="#ppt_y"/>
                                          </p:val>
                                        </p:tav>
                                      </p:tavLst>
                                    </p:anim>
                                  </p:childTnLst>
                                </p:cTn>
                              </p:par>
                            </p:childTnLst>
                          </p:cTn>
                        </p:par>
                        <p:par>
                          <p:cTn id="69" fill="hold" nodeType="afterGroup">
                            <p:stCondLst>
                              <p:cond delay="29000"/>
                            </p:stCondLst>
                            <p:childTnLst>
                              <p:par>
                                <p:cTn id="70" presetID="2" presetClass="entr" presetSubtype="8" fill="hold" grpId="0" nodeType="afterEffect">
                                  <p:stCondLst>
                                    <p:cond delay="1000"/>
                                  </p:stCondLst>
                                  <p:childTnLst>
                                    <p:set>
                                      <p:cBhvr>
                                        <p:cTn id="71" dur="1" fill="hold">
                                          <p:stCondLst>
                                            <p:cond delay="0"/>
                                          </p:stCondLst>
                                        </p:cTn>
                                        <p:tgtEl>
                                          <p:spTgt spid="358405">
                                            <p:txEl>
                                              <p:pRg st="5" end="5"/>
                                            </p:txEl>
                                          </p:spTgt>
                                        </p:tgtEl>
                                        <p:attrNameLst>
                                          <p:attrName>style.visibility</p:attrName>
                                        </p:attrNameLst>
                                      </p:cBhvr>
                                      <p:to>
                                        <p:strVal val="visible"/>
                                      </p:to>
                                    </p:set>
                                    <p:anim calcmode="lin" valueType="num">
                                      <p:cBhvr additive="base">
                                        <p:cTn id="72" dur="1000" fill="hold"/>
                                        <p:tgtEl>
                                          <p:spTgt spid="358405">
                                            <p:txEl>
                                              <p:pRg st="5" end="5"/>
                                            </p:txEl>
                                          </p:spTgt>
                                        </p:tgtEl>
                                        <p:attrNameLst>
                                          <p:attrName>ppt_x</p:attrName>
                                        </p:attrNameLst>
                                      </p:cBhvr>
                                      <p:tavLst>
                                        <p:tav tm="0">
                                          <p:val>
                                            <p:strVal val="0-#ppt_w/2"/>
                                          </p:val>
                                        </p:tav>
                                        <p:tav tm="100000">
                                          <p:val>
                                            <p:strVal val="#ppt_x"/>
                                          </p:val>
                                        </p:tav>
                                      </p:tavLst>
                                    </p:anim>
                                    <p:anim calcmode="lin" valueType="num">
                                      <p:cBhvr additive="base">
                                        <p:cTn id="73" dur="1000" fill="hold"/>
                                        <p:tgtEl>
                                          <p:spTgt spid="35840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04" grpId="0" build="p" bldLvl="5" autoUpdateAnimBg="0" advAuto="1000"/>
      <p:bldP spid="358405" grpId="0" build="p" bldLvl="5" autoUpdateAnimBg="0" advAuto="100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457200" y="1524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3600" smtClean="0">
                <a:solidFill>
                  <a:srgbClr val="FFA713"/>
                </a:solidFill>
                <a:latin typeface="Times New Roman" panose="02020603050405020304" pitchFamily="18" charset="0"/>
              </a:rPr>
              <a:t>“DIRECTORY INFORMATION” </a:t>
            </a:r>
            <a:br>
              <a:rPr lang="en-US" altLang="en-US" sz="3600" smtClean="0">
                <a:solidFill>
                  <a:srgbClr val="FFA713"/>
                </a:solidFill>
                <a:latin typeface="Times New Roman" panose="02020603050405020304" pitchFamily="18" charset="0"/>
              </a:rPr>
            </a:br>
            <a:r>
              <a:rPr lang="en-US" altLang="en-US" sz="3600" smtClean="0">
                <a:latin typeface="Times New Roman" panose="02020603050405020304" pitchFamily="18" charset="0"/>
              </a:rPr>
              <a:t>Can NEVER Include</a:t>
            </a:r>
            <a:endParaRPr lang="en-US" altLang="en-US" sz="4000" smtClean="0">
              <a:latin typeface="Times New Roman" panose="02020603050405020304" pitchFamily="18" charset="0"/>
            </a:endParaRPr>
          </a:p>
        </p:txBody>
      </p:sp>
      <p:sp>
        <p:nvSpPr>
          <p:cNvPr id="360451" name="Rectangle 3"/>
          <p:cNvSpPr>
            <a:spLocks noGrp="1" noChangeArrowheads="1"/>
          </p:cNvSpPr>
          <p:nvPr>
            <p:ph type="body" sz="half" idx="1"/>
          </p:nvPr>
        </p:nvSpPr>
        <p:spPr bwMode="auto">
          <a:xfrm>
            <a:off x="914400" y="1752600"/>
            <a:ext cx="3848100" cy="2514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1200150" indent="-400050" eaLnBrk="1" hangingPunct="1">
              <a:lnSpc>
                <a:spcPct val="90000"/>
              </a:lnSpc>
              <a:spcAft>
                <a:spcPct val="15000"/>
              </a:spcAft>
              <a:buSzPct val="45000"/>
            </a:pPr>
            <a:r>
              <a:rPr lang="en-US" altLang="en-US" smtClean="0">
                <a:latin typeface="Times New Roman" panose="02020603050405020304" pitchFamily="18" charset="0"/>
              </a:rPr>
              <a:t>RACE</a:t>
            </a:r>
          </a:p>
          <a:p>
            <a:pPr marL="1200150" indent="-400050" eaLnBrk="1" hangingPunct="1">
              <a:lnSpc>
                <a:spcPct val="90000"/>
              </a:lnSpc>
              <a:spcAft>
                <a:spcPct val="15000"/>
              </a:spcAft>
              <a:buSzPct val="45000"/>
            </a:pPr>
            <a:r>
              <a:rPr lang="en-US" altLang="en-US" smtClean="0">
                <a:latin typeface="Times New Roman" panose="02020603050405020304" pitchFamily="18" charset="0"/>
              </a:rPr>
              <a:t>GENDER</a:t>
            </a:r>
          </a:p>
          <a:p>
            <a:pPr marL="1200150" indent="-400050" eaLnBrk="1" hangingPunct="1">
              <a:lnSpc>
                <a:spcPct val="90000"/>
              </a:lnSpc>
              <a:spcAft>
                <a:spcPct val="15000"/>
              </a:spcAft>
              <a:buSzPct val="45000"/>
            </a:pPr>
            <a:r>
              <a:rPr lang="en-US" altLang="en-US" smtClean="0">
                <a:latin typeface="Times New Roman" panose="02020603050405020304" pitchFamily="18" charset="0"/>
              </a:rPr>
              <a:t>SOCIAL SECURITY NUMBER</a:t>
            </a:r>
          </a:p>
        </p:txBody>
      </p:sp>
      <p:sp>
        <p:nvSpPr>
          <p:cNvPr id="360452" name="Rectangle 4"/>
          <p:cNvSpPr>
            <a:spLocks noGrp="1" noChangeArrowheads="1"/>
          </p:cNvSpPr>
          <p:nvPr>
            <p:ph type="body" sz="half" idx="2"/>
          </p:nvPr>
        </p:nvSpPr>
        <p:spPr bwMode="auto">
          <a:xfrm>
            <a:off x="4914900" y="1752600"/>
            <a:ext cx="3848100" cy="2743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90000"/>
              </a:lnSpc>
              <a:buSzPct val="45000"/>
            </a:pPr>
            <a:r>
              <a:rPr lang="en-US" altLang="en-US" smtClean="0">
                <a:latin typeface="Times New Roman" panose="02020603050405020304" pitchFamily="18" charset="0"/>
              </a:rPr>
              <a:t>GRADES</a:t>
            </a:r>
          </a:p>
          <a:p>
            <a:pPr eaLnBrk="1" hangingPunct="1">
              <a:lnSpc>
                <a:spcPct val="90000"/>
              </a:lnSpc>
              <a:buSzPct val="45000"/>
            </a:pPr>
            <a:r>
              <a:rPr lang="en-US" altLang="en-US" smtClean="0">
                <a:latin typeface="Times New Roman" panose="02020603050405020304" pitchFamily="18" charset="0"/>
              </a:rPr>
              <a:t>GPA</a:t>
            </a:r>
          </a:p>
          <a:p>
            <a:pPr eaLnBrk="1" hangingPunct="1">
              <a:lnSpc>
                <a:spcPct val="90000"/>
              </a:lnSpc>
              <a:buSzPct val="45000"/>
            </a:pPr>
            <a:r>
              <a:rPr lang="en-US" altLang="en-US" smtClean="0">
                <a:latin typeface="Times New Roman" panose="02020603050405020304" pitchFamily="18" charset="0"/>
              </a:rPr>
              <a:t>COUNTRY OF CITIZENSHIP</a:t>
            </a:r>
          </a:p>
          <a:p>
            <a:pPr eaLnBrk="1" hangingPunct="1">
              <a:lnSpc>
                <a:spcPct val="90000"/>
              </a:lnSpc>
              <a:buSzPct val="45000"/>
            </a:pPr>
            <a:r>
              <a:rPr lang="en-US" altLang="en-US" smtClean="0">
                <a:latin typeface="Times New Roman" panose="02020603050405020304" pitchFamily="18" charset="0"/>
              </a:rPr>
              <a:t>RELIGION</a:t>
            </a:r>
            <a:r>
              <a:rPr lang="en-US" altLang="en-US" sz="3200" smtClean="0">
                <a:latin typeface="Times New Roman" panose="02020603050405020304" pitchFamily="18" charset="0"/>
              </a:rPr>
              <a:t>	</a:t>
            </a:r>
            <a:r>
              <a:rPr lang="en-US" altLang="en-US" sz="3200" smtClean="0"/>
              <a:t>	</a:t>
            </a:r>
          </a:p>
        </p:txBody>
      </p:sp>
      <p:sp>
        <p:nvSpPr>
          <p:cNvPr id="360454" name="Text Box 6"/>
          <p:cNvSpPr txBox="1">
            <a:spLocks noChangeArrowheads="1"/>
          </p:cNvSpPr>
          <p:nvPr/>
        </p:nvSpPr>
        <p:spPr bwMode="auto">
          <a:xfrm>
            <a:off x="685800" y="4572000"/>
            <a:ext cx="6477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solidFill>
                  <a:schemeClr val="tx2"/>
                </a:solidFill>
              </a:rPr>
              <a:t>These items can only be released with your written permission.</a:t>
            </a:r>
          </a:p>
        </p:txBody>
      </p:sp>
      <p:pic>
        <p:nvPicPr>
          <p:cNvPr id="3604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5565775"/>
            <a:ext cx="9906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60456" name="Freeform 8"/>
          <p:cNvSpPr>
            <a:spLocks/>
          </p:cNvSpPr>
          <p:nvPr/>
        </p:nvSpPr>
        <p:spPr bwMode="auto">
          <a:xfrm>
            <a:off x="1476375" y="5380038"/>
            <a:ext cx="3019425" cy="1020762"/>
          </a:xfrm>
          <a:custGeom>
            <a:avLst/>
            <a:gdLst>
              <a:gd name="T0" fmla="*/ 34319269 w 2305"/>
              <a:gd name="T1" fmla="*/ 552991242 h 932"/>
              <a:gd name="T2" fmla="*/ 281416960 w 2305"/>
              <a:gd name="T3" fmla="*/ 483417331 h 932"/>
              <a:gd name="T4" fmla="*/ 446149190 w 2305"/>
              <a:gd name="T5" fmla="*/ 518204286 h 932"/>
              <a:gd name="T6" fmla="*/ 216210479 w 2305"/>
              <a:gd name="T7" fmla="*/ 540995098 h 932"/>
              <a:gd name="T8" fmla="*/ 233370769 w 2305"/>
              <a:gd name="T9" fmla="*/ 518204286 h 932"/>
              <a:gd name="T10" fmla="*/ 677803930 w 2305"/>
              <a:gd name="T11" fmla="*/ 518204286 h 932"/>
              <a:gd name="T12" fmla="*/ 645200690 w 2305"/>
              <a:gd name="T13" fmla="*/ 495412380 h 932"/>
              <a:gd name="T14" fmla="*/ 727566150 w 2305"/>
              <a:gd name="T15" fmla="*/ 668147872 h 932"/>
              <a:gd name="T16" fmla="*/ 1089633851 w 2305"/>
              <a:gd name="T17" fmla="*/ 759313309 h 932"/>
              <a:gd name="T18" fmla="*/ 1254364771 w 2305"/>
              <a:gd name="T19" fmla="*/ 701734446 h 932"/>
              <a:gd name="T20" fmla="*/ 1681638952 w 2305"/>
              <a:gd name="T21" fmla="*/ 460625424 h 932"/>
              <a:gd name="T22" fmla="*/ 1534067012 w 2305"/>
              <a:gd name="T23" fmla="*/ 563787005 h 932"/>
              <a:gd name="T24" fmla="*/ 1748561462 w 2305"/>
              <a:gd name="T25" fmla="*/ 656151728 h 932"/>
              <a:gd name="T26" fmla="*/ 1896133403 w 2305"/>
              <a:gd name="T27" fmla="*/ 506209238 h 932"/>
              <a:gd name="T28" fmla="*/ 1880690452 w 2305"/>
              <a:gd name="T29" fmla="*/ 759313309 h 932"/>
              <a:gd name="T30" fmla="*/ 2147483646 w 2305"/>
              <a:gd name="T31" fmla="*/ 1104782103 h 932"/>
              <a:gd name="T32" fmla="*/ 2078024613 w 2305"/>
              <a:gd name="T33" fmla="*/ 1013616666 h 932"/>
              <a:gd name="T34" fmla="*/ 2147483646 w 2305"/>
              <a:gd name="T35" fmla="*/ 598573961 h 932"/>
              <a:gd name="T36" fmla="*/ 2147483646 w 2305"/>
              <a:gd name="T37" fmla="*/ 540995098 h 932"/>
              <a:gd name="T38" fmla="*/ 2147483646 w 2305"/>
              <a:gd name="T39" fmla="*/ 391052608 h 932"/>
              <a:gd name="T40" fmla="*/ 2147483646 w 2305"/>
              <a:gd name="T41" fmla="*/ 471422282 h 932"/>
              <a:gd name="T42" fmla="*/ 2147483646 w 2305"/>
              <a:gd name="T43" fmla="*/ 668147872 h 932"/>
              <a:gd name="T44" fmla="*/ 2011102103 w 2305"/>
              <a:gd name="T45" fmla="*/ 610569009 h 932"/>
              <a:gd name="T46" fmla="*/ 2147483646 w 2305"/>
              <a:gd name="T47" fmla="*/ 748517546 h 932"/>
              <a:gd name="T48" fmla="*/ 2147483646 w 2305"/>
              <a:gd name="T49" fmla="*/ 701734446 h 932"/>
              <a:gd name="T50" fmla="*/ 2147483646 w 2305"/>
              <a:gd name="T51" fmla="*/ 471422282 h 932"/>
              <a:gd name="T52" fmla="*/ 2147483646 w 2305"/>
              <a:gd name="T53" fmla="*/ 678943635 h 932"/>
              <a:gd name="T54" fmla="*/ 2147483646 w 2305"/>
              <a:gd name="T55" fmla="*/ 678943635 h 932"/>
              <a:gd name="T56" fmla="*/ 2147483646 w 2305"/>
              <a:gd name="T57" fmla="*/ 690938684 h 932"/>
              <a:gd name="T58" fmla="*/ 2147483646 w 2305"/>
              <a:gd name="T59" fmla="*/ 610569009 h 932"/>
              <a:gd name="T60" fmla="*/ 2147483646 w 2305"/>
              <a:gd name="T61" fmla="*/ 725725639 h 932"/>
              <a:gd name="T62" fmla="*/ 2147483646 w 2305"/>
              <a:gd name="T63" fmla="*/ 0 h 932"/>
              <a:gd name="T64" fmla="*/ 2147483646 w 2305"/>
              <a:gd name="T65" fmla="*/ 218317116 h 932"/>
              <a:gd name="T66" fmla="*/ 2147483646 w 2305"/>
              <a:gd name="T67" fmla="*/ 391052608 h 932"/>
              <a:gd name="T68" fmla="*/ 2147483646 w 2305"/>
              <a:gd name="T69" fmla="*/ 540995098 h 932"/>
              <a:gd name="T70" fmla="*/ 2147483646 w 2305"/>
              <a:gd name="T71" fmla="*/ 460625424 h 932"/>
              <a:gd name="T72" fmla="*/ 2147483646 w 2305"/>
              <a:gd name="T73" fmla="*/ 736521402 h 932"/>
              <a:gd name="T74" fmla="*/ 2147483646 w 2305"/>
              <a:gd name="T75" fmla="*/ 506209238 h 932"/>
              <a:gd name="T76" fmla="*/ 2147483646 w 2305"/>
              <a:gd name="T77" fmla="*/ 575782054 h 932"/>
              <a:gd name="T78" fmla="*/ 2147483646 w 2305"/>
              <a:gd name="T79" fmla="*/ 736521402 h 932"/>
              <a:gd name="T80" fmla="*/ 2147483646 w 2305"/>
              <a:gd name="T81" fmla="*/ 678943635 h 932"/>
              <a:gd name="T82" fmla="*/ 2147483646 w 2305"/>
              <a:gd name="T83" fmla="*/ 506209238 h 932"/>
              <a:gd name="T84" fmla="*/ 2147483646 w 2305"/>
              <a:gd name="T85" fmla="*/ 403047657 h 9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05"/>
              <a:gd name="T130" fmla="*/ 0 h 932"/>
              <a:gd name="T131" fmla="*/ 2305 w 2305"/>
              <a:gd name="T132" fmla="*/ 932 h 9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05" h="932">
                <a:moveTo>
                  <a:pt x="11" y="393"/>
                </a:moveTo>
                <a:cubicBezTo>
                  <a:pt x="14" y="416"/>
                  <a:pt x="0" y="450"/>
                  <a:pt x="20" y="461"/>
                </a:cubicBezTo>
                <a:cubicBezTo>
                  <a:pt x="48" y="477"/>
                  <a:pt x="86" y="463"/>
                  <a:pt x="116" y="451"/>
                </a:cubicBezTo>
                <a:cubicBezTo>
                  <a:pt x="137" y="443"/>
                  <a:pt x="164" y="403"/>
                  <a:pt x="164" y="403"/>
                </a:cubicBezTo>
                <a:cubicBezTo>
                  <a:pt x="188" y="334"/>
                  <a:pt x="149" y="196"/>
                  <a:pt x="222" y="317"/>
                </a:cubicBezTo>
                <a:cubicBezTo>
                  <a:pt x="233" y="357"/>
                  <a:pt x="245" y="393"/>
                  <a:pt x="260" y="432"/>
                </a:cubicBezTo>
                <a:cubicBezTo>
                  <a:pt x="257" y="448"/>
                  <a:pt x="266" y="474"/>
                  <a:pt x="251" y="480"/>
                </a:cubicBezTo>
                <a:cubicBezTo>
                  <a:pt x="193" y="501"/>
                  <a:pt x="164" y="476"/>
                  <a:pt x="126" y="451"/>
                </a:cubicBezTo>
                <a:cubicBezTo>
                  <a:pt x="120" y="441"/>
                  <a:pt x="102" y="432"/>
                  <a:pt x="107" y="422"/>
                </a:cubicBezTo>
                <a:cubicBezTo>
                  <a:pt x="112" y="413"/>
                  <a:pt x="126" y="429"/>
                  <a:pt x="136" y="432"/>
                </a:cubicBezTo>
                <a:cubicBezTo>
                  <a:pt x="149" y="436"/>
                  <a:pt x="161" y="438"/>
                  <a:pt x="174" y="441"/>
                </a:cubicBezTo>
                <a:cubicBezTo>
                  <a:pt x="248" y="438"/>
                  <a:pt x="322" y="444"/>
                  <a:pt x="395" y="432"/>
                </a:cubicBezTo>
                <a:cubicBezTo>
                  <a:pt x="405" y="430"/>
                  <a:pt x="411" y="410"/>
                  <a:pt x="404" y="403"/>
                </a:cubicBezTo>
                <a:cubicBezTo>
                  <a:pt x="397" y="396"/>
                  <a:pt x="385" y="410"/>
                  <a:pt x="376" y="413"/>
                </a:cubicBezTo>
                <a:cubicBezTo>
                  <a:pt x="358" y="462"/>
                  <a:pt x="392" y="484"/>
                  <a:pt x="414" y="528"/>
                </a:cubicBezTo>
                <a:cubicBezTo>
                  <a:pt x="419" y="537"/>
                  <a:pt x="417" y="550"/>
                  <a:pt x="424" y="557"/>
                </a:cubicBezTo>
                <a:cubicBezTo>
                  <a:pt x="431" y="564"/>
                  <a:pt x="443" y="562"/>
                  <a:pt x="452" y="566"/>
                </a:cubicBezTo>
                <a:cubicBezTo>
                  <a:pt x="513" y="596"/>
                  <a:pt x="567" y="620"/>
                  <a:pt x="635" y="633"/>
                </a:cubicBezTo>
                <a:cubicBezTo>
                  <a:pt x="694" y="515"/>
                  <a:pt x="693" y="43"/>
                  <a:pt x="635" y="230"/>
                </a:cubicBezTo>
                <a:cubicBezTo>
                  <a:pt x="639" y="352"/>
                  <a:pt x="580" y="550"/>
                  <a:pt x="731" y="585"/>
                </a:cubicBezTo>
                <a:cubicBezTo>
                  <a:pt x="801" y="563"/>
                  <a:pt x="880" y="558"/>
                  <a:pt x="942" y="518"/>
                </a:cubicBezTo>
                <a:cubicBezTo>
                  <a:pt x="954" y="473"/>
                  <a:pt x="980" y="384"/>
                  <a:pt x="980" y="384"/>
                </a:cubicBezTo>
                <a:cubicBezTo>
                  <a:pt x="971" y="321"/>
                  <a:pt x="980" y="306"/>
                  <a:pt x="923" y="288"/>
                </a:cubicBezTo>
                <a:cubicBezTo>
                  <a:pt x="849" y="311"/>
                  <a:pt x="886" y="403"/>
                  <a:pt x="894" y="470"/>
                </a:cubicBezTo>
                <a:cubicBezTo>
                  <a:pt x="895" y="480"/>
                  <a:pt x="897" y="492"/>
                  <a:pt x="904" y="499"/>
                </a:cubicBezTo>
                <a:cubicBezTo>
                  <a:pt x="930" y="525"/>
                  <a:pt x="985" y="535"/>
                  <a:pt x="1019" y="547"/>
                </a:cubicBezTo>
                <a:cubicBezTo>
                  <a:pt x="1045" y="544"/>
                  <a:pt x="1072" y="547"/>
                  <a:pt x="1096" y="537"/>
                </a:cubicBezTo>
                <a:cubicBezTo>
                  <a:pt x="1135" y="521"/>
                  <a:pt x="1106" y="425"/>
                  <a:pt x="1105" y="422"/>
                </a:cubicBezTo>
                <a:cubicBezTo>
                  <a:pt x="1101" y="413"/>
                  <a:pt x="1086" y="416"/>
                  <a:pt x="1076" y="413"/>
                </a:cubicBezTo>
                <a:cubicBezTo>
                  <a:pt x="1042" y="481"/>
                  <a:pt x="1039" y="579"/>
                  <a:pt x="1096" y="633"/>
                </a:cubicBezTo>
                <a:cubicBezTo>
                  <a:pt x="1158" y="621"/>
                  <a:pt x="1206" y="611"/>
                  <a:pt x="1259" y="576"/>
                </a:cubicBezTo>
                <a:cubicBezTo>
                  <a:pt x="1303" y="436"/>
                  <a:pt x="1298" y="442"/>
                  <a:pt x="1259" y="921"/>
                </a:cubicBezTo>
                <a:cubicBezTo>
                  <a:pt x="1258" y="932"/>
                  <a:pt x="1246" y="903"/>
                  <a:pt x="1240" y="893"/>
                </a:cubicBezTo>
                <a:cubicBezTo>
                  <a:pt x="1230" y="877"/>
                  <a:pt x="1221" y="861"/>
                  <a:pt x="1211" y="845"/>
                </a:cubicBezTo>
                <a:cubicBezTo>
                  <a:pt x="1189" y="740"/>
                  <a:pt x="1084" y="645"/>
                  <a:pt x="1048" y="528"/>
                </a:cubicBezTo>
                <a:cubicBezTo>
                  <a:pt x="1134" y="523"/>
                  <a:pt x="1232" y="529"/>
                  <a:pt x="1316" y="499"/>
                </a:cubicBezTo>
                <a:cubicBezTo>
                  <a:pt x="1319" y="489"/>
                  <a:pt x="1320" y="478"/>
                  <a:pt x="1326" y="470"/>
                </a:cubicBezTo>
                <a:cubicBezTo>
                  <a:pt x="1333" y="461"/>
                  <a:pt x="1350" y="462"/>
                  <a:pt x="1355" y="451"/>
                </a:cubicBezTo>
                <a:cubicBezTo>
                  <a:pt x="1364" y="430"/>
                  <a:pt x="1359" y="406"/>
                  <a:pt x="1364" y="384"/>
                </a:cubicBezTo>
                <a:cubicBezTo>
                  <a:pt x="1369" y="364"/>
                  <a:pt x="1384" y="326"/>
                  <a:pt x="1384" y="326"/>
                </a:cubicBezTo>
                <a:cubicBezTo>
                  <a:pt x="1387" y="336"/>
                  <a:pt x="1388" y="346"/>
                  <a:pt x="1393" y="355"/>
                </a:cubicBezTo>
                <a:cubicBezTo>
                  <a:pt x="1401" y="369"/>
                  <a:pt x="1416" y="378"/>
                  <a:pt x="1422" y="393"/>
                </a:cubicBezTo>
                <a:cubicBezTo>
                  <a:pt x="1433" y="424"/>
                  <a:pt x="1431" y="458"/>
                  <a:pt x="1441" y="489"/>
                </a:cubicBezTo>
                <a:cubicBezTo>
                  <a:pt x="1444" y="512"/>
                  <a:pt x="1461" y="536"/>
                  <a:pt x="1451" y="557"/>
                </a:cubicBezTo>
                <a:cubicBezTo>
                  <a:pt x="1440" y="579"/>
                  <a:pt x="1378" y="561"/>
                  <a:pt x="1364" y="557"/>
                </a:cubicBezTo>
                <a:cubicBezTo>
                  <a:pt x="1300" y="538"/>
                  <a:pt x="1237" y="524"/>
                  <a:pt x="1172" y="509"/>
                </a:cubicBezTo>
                <a:cubicBezTo>
                  <a:pt x="1211" y="537"/>
                  <a:pt x="1233" y="545"/>
                  <a:pt x="1278" y="557"/>
                </a:cubicBezTo>
                <a:cubicBezTo>
                  <a:pt x="1343" y="609"/>
                  <a:pt x="1382" y="608"/>
                  <a:pt x="1460" y="624"/>
                </a:cubicBezTo>
                <a:cubicBezTo>
                  <a:pt x="1473" y="621"/>
                  <a:pt x="1489" y="622"/>
                  <a:pt x="1499" y="614"/>
                </a:cubicBezTo>
                <a:cubicBezTo>
                  <a:pt x="1507" y="608"/>
                  <a:pt x="1507" y="595"/>
                  <a:pt x="1508" y="585"/>
                </a:cubicBezTo>
                <a:cubicBezTo>
                  <a:pt x="1513" y="544"/>
                  <a:pt x="1514" y="502"/>
                  <a:pt x="1518" y="461"/>
                </a:cubicBezTo>
                <a:cubicBezTo>
                  <a:pt x="1520" y="438"/>
                  <a:pt x="1525" y="416"/>
                  <a:pt x="1528" y="393"/>
                </a:cubicBezTo>
                <a:cubicBezTo>
                  <a:pt x="1535" y="459"/>
                  <a:pt x="1536" y="554"/>
                  <a:pt x="1585" y="605"/>
                </a:cubicBezTo>
                <a:cubicBezTo>
                  <a:pt x="1591" y="592"/>
                  <a:pt x="1598" y="579"/>
                  <a:pt x="1604" y="566"/>
                </a:cubicBezTo>
                <a:cubicBezTo>
                  <a:pt x="1608" y="557"/>
                  <a:pt x="1604" y="537"/>
                  <a:pt x="1614" y="537"/>
                </a:cubicBezTo>
                <a:cubicBezTo>
                  <a:pt x="1624" y="537"/>
                  <a:pt x="1619" y="557"/>
                  <a:pt x="1624" y="566"/>
                </a:cubicBezTo>
                <a:cubicBezTo>
                  <a:pt x="1629" y="576"/>
                  <a:pt x="1637" y="585"/>
                  <a:pt x="1643" y="595"/>
                </a:cubicBezTo>
                <a:cubicBezTo>
                  <a:pt x="1662" y="589"/>
                  <a:pt x="1685" y="589"/>
                  <a:pt x="1700" y="576"/>
                </a:cubicBezTo>
                <a:cubicBezTo>
                  <a:pt x="1710" y="567"/>
                  <a:pt x="1705" y="549"/>
                  <a:pt x="1710" y="537"/>
                </a:cubicBezTo>
                <a:cubicBezTo>
                  <a:pt x="1714" y="527"/>
                  <a:pt x="1729" y="498"/>
                  <a:pt x="1729" y="509"/>
                </a:cubicBezTo>
                <a:cubicBezTo>
                  <a:pt x="1729" y="523"/>
                  <a:pt x="1716" y="534"/>
                  <a:pt x="1710" y="547"/>
                </a:cubicBezTo>
                <a:cubicBezTo>
                  <a:pt x="1713" y="566"/>
                  <a:pt x="1721" y="625"/>
                  <a:pt x="1720" y="605"/>
                </a:cubicBezTo>
                <a:cubicBezTo>
                  <a:pt x="1716" y="474"/>
                  <a:pt x="1711" y="342"/>
                  <a:pt x="1700" y="211"/>
                </a:cubicBezTo>
                <a:cubicBezTo>
                  <a:pt x="1694" y="143"/>
                  <a:pt x="1663" y="65"/>
                  <a:pt x="1643" y="0"/>
                </a:cubicBezTo>
                <a:cubicBezTo>
                  <a:pt x="1646" y="48"/>
                  <a:pt x="1644" y="97"/>
                  <a:pt x="1652" y="144"/>
                </a:cubicBezTo>
                <a:cubicBezTo>
                  <a:pt x="1654" y="158"/>
                  <a:pt x="1668" y="168"/>
                  <a:pt x="1672" y="182"/>
                </a:cubicBezTo>
                <a:cubicBezTo>
                  <a:pt x="1678" y="204"/>
                  <a:pt x="1673" y="228"/>
                  <a:pt x="1681" y="249"/>
                </a:cubicBezTo>
                <a:cubicBezTo>
                  <a:pt x="1692" y="277"/>
                  <a:pt x="1729" y="326"/>
                  <a:pt x="1729" y="326"/>
                </a:cubicBezTo>
                <a:cubicBezTo>
                  <a:pt x="1757" y="437"/>
                  <a:pt x="1714" y="297"/>
                  <a:pt x="1768" y="393"/>
                </a:cubicBezTo>
                <a:cubicBezTo>
                  <a:pt x="1778" y="411"/>
                  <a:pt x="1787" y="451"/>
                  <a:pt x="1787" y="451"/>
                </a:cubicBezTo>
                <a:cubicBezTo>
                  <a:pt x="1790" y="441"/>
                  <a:pt x="1796" y="432"/>
                  <a:pt x="1796" y="422"/>
                </a:cubicBezTo>
                <a:cubicBezTo>
                  <a:pt x="1796" y="409"/>
                  <a:pt x="1787" y="371"/>
                  <a:pt x="1787" y="384"/>
                </a:cubicBezTo>
                <a:cubicBezTo>
                  <a:pt x="1787" y="453"/>
                  <a:pt x="1796" y="527"/>
                  <a:pt x="1835" y="585"/>
                </a:cubicBezTo>
                <a:cubicBezTo>
                  <a:pt x="1838" y="595"/>
                  <a:pt x="1834" y="611"/>
                  <a:pt x="1844" y="614"/>
                </a:cubicBezTo>
                <a:cubicBezTo>
                  <a:pt x="1876" y="625"/>
                  <a:pt x="1921" y="585"/>
                  <a:pt x="1950" y="576"/>
                </a:cubicBezTo>
                <a:cubicBezTo>
                  <a:pt x="1969" y="521"/>
                  <a:pt x="1990" y="446"/>
                  <a:pt x="1921" y="422"/>
                </a:cubicBezTo>
                <a:cubicBezTo>
                  <a:pt x="1898" y="492"/>
                  <a:pt x="1897" y="460"/>
                  <a:pt x="1912" y="518"/>
                </a:cubicBezTo>
                <a:cubicBezTo>
                  <a:pt x="1925" y="407"/>
                  <a:pt x="1905" y="438"/>
                  <a:pt x="1969" y="480"/>
                </a:cubicBezTo>
                <a:cubicBezTo>
                  <a:pt x="2028" y="441"/>
                  <a:pt x="1988" y="455"/>
                  <a:pt x="2017" y="557"/>
                </a:cubicBezTo>
                <a:cubicBezTo>
                  <a:pt x="2026" y="590"/>
                  <a:pt x="2035" y="594"/>
                  <a:pt x="2056" y="614"/>
                </a:cubicBezTo>
                <a:cubicBezTo>
                  <a:pt x="2098" y="610"/>
                  <a:pt x="2151" y="625"/>
                  <a:pt x="2180" y="595"/>
                </a:cubicBezTo>
                <a:cubicBezTo>
                  <a:pt x="2187" y="588"/>
                  <a:pt x="2184" y="574"/>
                  <a:pt x="2190" y="566"/>
                </a:cubicBezTo>
                <a:cubicBezTo>
                  <a:pt x="2206" y="547"/>
                  <a:pt x="2230" y="536"/>
                  <a:pt x="2248" y="518"/>
                </a:cubicBezTo>
                <a:cubicBezTo>
                  <a:pt x="2210" y="446"/>
                  <a:pt x="2242" y="517"/>
                  <a:pt x="2219" y="422"/>
                </a:cubicBezTo>
                <a:cubicBezTo>
                  <a:pt x="2214" y="403"/>
                  <a:pt x="2200" y="365"/>
                  <a:pt x="2200" y="365"/>
                </a:cubicBezTo>
                <a:cubicBezTo>
                  <a:pt x="2203" y="355"/>
                  <a:pt x="2199" y="339"/>
                  <a:pt x="2209" y="336"/>
                </a:cubicBezTo>
                <a:cubicBezTo>
                  <a:pt x="2240" y="327"/>
                  <a:pt x="2273" y="345"/>
                  <a:pt x="2305" y="345"/>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360451">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60451">
                                            <p:txEl>
                                              <p:pRg st="0" end="0"/>
                                            </p:txEl>
                                          </p:spTgt>
                                        </p:tgtEl>
                                        <p:attrNameLst>
                                          <p:attrName>ppt_w</p:attrName>
                                        </p:attrNameLst>
                                      </p:cBhvr>
                                    </p:anim>
                                    <p:anim by="(#ppt_w*0.50)" calcmode="lin" valueType="num">
                                      <p:cBhvr>
                                        <p:cTn id="8" dur="500" decel="50000" autoRev="1" fill="hold">
                                          <p:stCondLst>
                                            <p:cond delay="0"/>
                                          </p:stCondLst>
                                        </p:cTn>
                                        <p:tgtEl>
                                          <p:spTgt spid="360451">
                                            <p:txEl>
                                              <p:pRg st="0" end="0"/>
                                            </p:txEl>
                                          </p:spTgt>
                                        </p:tgtEl>
                                        <p:attrNameLst>
                                          <p:attrName>ppt_x</p:attrName>
                                        </p:attrNameLst>
                                      </p:cBhvr>
                                    </p:anim>
                                    <p:anim from="(-#ppt_h/2)" to="(#ppt_y)" calcmode="lin" valueType="num">
                                      <p:cBhvr>
                                        <p:cTn id="9" dur="1000" fill="hold">
                                          <p:stCondLst>
                                            <p:cond delay="0"/>
                                          </p:stCondLst>
                                        </p:cTn>
                                        <p:tgtEl>
                                          <p:spTgt spid="360451">
                                            <p:txEl>
                                              <p:pRg st="0" end="0"/>
                                            </p:txEl>
                                          </p:spTgt>
                                        </p:tgtEl>
                                        <p:attrNameLst>
                                          <p:attrName>ppt_y</p:attrName>
                                        </p:attrNameLst>
                                      </p:cBhvr>
                                    </p:anim>
                                    <p:animRot by="21600000">
                                      <p:cBhvr>
                                        <p:cTn id="10" dur="1000" fill="hold">
                                          <p:stCondLst>
                                            <p:cond delay="0"/>
                                          </p:stCondLst>
                                        </p:cTn>
                                        <p:tgtEl>
                                          <p:spTgt spid="360451">
                                            <p:txEl>
                                              <p:pRg st="0" end="0"/>
                                            </p:txEl>
                                          </p:spTgt>
                                        </p:tgtEl>
                                        <p:attrNameLst>
                                          <p:attrName>r</p:attrName>
                                        </p:attrNameLst>
                                      </p:cBhvr>
                                    </p:animRot>
                                  </p:childTnLst>
                                </p:cTn>
                              </p:par>
                            </p:childTnLst>
                          </p:cTn>
                        </p:par>
                        <p:par>
                          <p:cTn id="11" fill="hold" nodeType="afterGroup">
                            <p:stCondLst>
                              <p:cond delay="13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360451">
                                            <p:txEl>
                                              <p:pRg st="1" end="1"/>
                                            </p:txEl>
                                          </p:spTgt>
                                        </p:tgtEl>
                                        <p:attrNameLst>
                                          <p:attrName>style.visibility</p:attrName>
                                        </p:attrNameLst>
                                      </p:cBhvr>
                                      <p:to>
                                        <p:strVal val="visible"/>
                                      </p:to>
                                    </p:set>
                                    <p:anim by="(-#ppt_w*2)" calcmode="lin" valueType="num">
                                      <p:cBhvr rctx="PPT">
                                        <p:cTn id="14" dur="500" autoRev="1" fill="hold">
                                          <p:stCondLst>
                                            <p:cond delay="0"/>
                                          </p:stCondLst>
                                        </p:cTn>
                                        <p:tgtEl>
                                          <p:spTgt spid="360451">
                                            <p:txEl>
                                              <p:pRg st="1" end="1"/>
                                            </p:txEl>
                                          </p:spTgt>
                                        </p:tgtEl>
                                        <p:attrNameLst>
                                          <p:attrName>ppt_w</p:attrName>
                                        </p:attrNameLst>
                                      </p:cBhvr>
                                    </p:anim>
                                    <p:anim by="(#ppt_w*0.50)" calcmode="lin" valueType="num">
                                      <p:cBhvr>
                                        <p:cTn id="15" dur="500" decel="50000" autoRev="1" fill="hold">
                                          <p:stCondLst>
                                            <p:cond delay="0"/>
                                          </p:stCondLst>
                                        </p:cTn>
                                        <p:tgtEl>
                                          <p:spTgt spid="360451">
                                            <p:txEl>
                                              <p:pRg st="1" end="1"/>
                                            </p:txEl>
                                          </p:spTgt>
                                        </p:tgtEl>
                                        <p:attrNameLst>
                                          <p:attrName>ppt_x</p:attrName>
                                        </p:attrNameLst>
                                      </p:cBhvr>
                                    </p:anim>
                                    <p:anim from="(-#ppt_h/2)" to="(#ppt_y)" calcmode="lin" valueType="num">
                                      <p:cBhvr>
                                        <p:cTn id="16" dur="1000" fill="hold">
                                          <p:stCondLst>
                                            <p:cond delay="0"/>
                                          </p:stCondLst>
                                        </p:cTn>
                                        <p:tgtEl>
                                          <p:spTgt spid="360451">
                                            <p:txEl>
                                              <p:pRg st="1" end="1"/>
                                            </p:txEl>
                                          </p:spTgt>
                                        </p:tgtEl>
                                        <p:attrNameLst>
                                          <p:attrName>ppt_y</p:attrName>
                                        </p:attrNameLst>
                                      </p:cBhvr>
                                    </p:anim>
                                    <p:animRot by="21600000">
                                      <p:cBhvr>
                                        <p:cTn id="17" dur="1000" fill="hold">
                                          <p:stCondLst>
                                            <p:cond delay="0"/>
                                          </p:stCondLst>
                                        </p:cTn>
                                        <p:tgtEl>
                                          <p:spTgt spid="360451">
                                            <p:txEl>
                                              <p:pRg st="1" end="1"/>
                                            </p:txEl>
                                          </p:spTgt>
                                        </p:tgtEl>
                                        <p:attrNameLst>
                                          <p:attrName>r</p:attrName>
                                        </p:attrNameLst>
                                      </p:cBhvr>
                                    </p:animRot>
                                  </p:childTnLst>
                                </p:cTn>
                              </p:par>
                            </p:childTnLst>
                          </p:cTn>
                        </p:par>
                        <p:par>
                          <p:cTn id="18" fill="hold" nodeType="afterGroup">
                            <p:stCondLst>
                              <p:cond delay="28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360451">
                                            <p:txEl>
                                              <p:pRg st="2" end="2"/>
                                            </p:txEl>
                                          </p:spTgt>
                                        </p:tgtEl>
                                        <p:attrNameLst>
                                          <p:attrName>style.visibility</p:attrName>
                                        </p:attrNameLst>
                                      </p:cBhvr>
                                      <p:to>
                                        <p:strVal val="visible"/>
                                      </p:to>
                                    </p:set>
                                    <p:anim by="(-#ppt_w*2)" calcmode="lin" valueType="num">
                                      <p:cBhvr rctx="PPT">
                                        <p:cTn id="21" dur="500" autoRev="1" fill="hold">
                                          <p:stCondLst>
                                            <p:cond delay="0"/>
                                          </p:stCondLst>
                                        </p:cTn>
                                        <p:tgtEl>
                                          <p:spTgt spid="360451">
                                            <p:txEl>
                                              <p:pRg st="2" end="2"/>
                                            </p:txEl>
                                          </p:spTgt>
                                        </p:tgtEl>
                                        <p:attrNameLst>
                                          <p:attrName>ppt_w</p:attrName>
                                        </p:attrNameLst>
                                      </p:cBhvr>
                                    </p:anim>
                                    <p:anim by="(#ppt_w*0.50)" calcmode="lin" valueType="num">
                                      <p:cBhvr>
                                        <p:cTn id="22" dur="500" decel="50000" autoRev="1" fill="hold">
                                          <p:stCondLst>
                                            <p:cond delay="0"/>
                                          </p:stCondLst>
                                        </p:cTn>
                                        <p:tgtEl>
                                          <p:spTgt spid="360451">
                                            <p:txEl>
                                              <p:pRg st="2" end="2"/>
                                            </p:txEl>
                                          </p:spTgt>
                                        </p:tgtEl>
                                        <p:attrNameLst>
                                          <p:attrName>ppt_x</p:attrName>
                                        </p:attrNameLst>
                                      </p:cBhvr>
                                    </p:anim>
                                    <p:anim from="(-#ppt_h/2)" to="(#ppt_y)" calcmode="lin" valueType="num">
                                      <p:cBhvr>
                                        <p:cTn id="23" dur="1000" fill="hold">
                                          <p:stCondLst>
                                            <p:cond delay="0"/>
                                          </p:stCondLst>
                                        </p:cTn>
                                        <p:tgtEl>
                                          <p:spTgt spid="360451">
                                            <p:txEl>
                                              <p:pRg st="2" end="2"/>
                                            </p:txEl>
                                          </p:spTgt>
                                        </p:tgtEl>
                                        <p:attrNameLst>
                                          <p:attrName>ppt_y</p:attrName>
                                        </p:attrNameLst>
                                      </p:cBhvr>
                                    </p:anim>
                                    <p:animRot by="21600000">
                                      <p:cBhvr>
                                        <p:cTn id="24" dur="1000" fill="hold">
                                          <p:stCondLst>
                                            <p:cond delay="0"/>
                                          </p:stCondLst>
                                        </p:cTn>
                                        <p:tgtEl>
                                          <p:spTgt spid="360451">
                                            <p:txEl>
                                              <p:pRg st="2" end="2"/>
                                            </p:txEl>
                                          </p:spTgt>
                                        </p:tgtEl>
                                        <p:attrNameLst>
                                          <p:attrName>r</p:attrName>
                                        </p:attrNameLst>
                                      </p:cBhvr>
                                    </p:animRot>
                                  </p:childTnLst>
                                </p:cTn>
                              </p:par>
                            </p:childTnLst>
                          </p:cTn>
                        </p:par>
                        <p:par>
                          <p:cTn id="25" fill="hold" nodeType="afterGroup">
                            <p:stCondLst>
                              <p:cond delay="5700"/>
                            </p:stCondLst>
                            <p:childTnLst>
                              <p:par>
                                <p:cTn id="26" presetID="56" presetClass="entr" presetSubtype="0" fill="hold" grpId="0" nodeType="afterEffect">
                                  <p:stCondLst>
                                    <p:cond delay="0"/>
                                  </p:stCondLst>
                                  <p:iterate type="lt">
                                    <p:tmPct val="10000"/>
                                  </p:iterate>
                                  <p:childTnLst>
                                    <p:set>
                                      <p:cBhvr>
                                        <p:cTn id="27" dur="1" fill="hold">
                                          <p:stCondLst>
                                            <p:cond delay="0"/>
                                          </p:stCondLst>
                                        </p:cTn>
                                        <p:tgtEl>
                                          <p:spTgt spid="360452">
                                            <p:txEl>
                                              <p:pRg st="0" end="0"/>
                                            </p:txEl>
                                          </p:spTgt>
                                        </p:tgtEl>
                                        <p:attrNameLst>
                                          <p:attrName>style.visibility</p:attrName>
                                        </p:attrNameLst>
                                      </p:cBhvr>
                                      <p:to>
                                        <p:strVal val="visible"/>
                                      </p:to>
                                    </p:set>
                                    <p:anim by="(-#ppt_w*2)" calcmode="lin" valueType="num">
                                      <p:cBhvr rctx="PPT">
                                        <p:cTn id="28" dur="500" autoRev="1" fill="hold">
                                          <p:stCondLst>
                                            <p:cond delay="0"/>
                                          </p:stCondLst>
                                        </p:cTn>
                                        <p:tgtEl>
                                          <p:spTgt spid="360452">
                                            <p:txEl>
                                              <p:pRg st="0" end="0"/>
                                            </p:txEl>
                                          </p:spTgt>
                                        </p:tgtEl>
                                        <p:attrNameLst>
                                          <p:attrName>ppt_w</p:attrName>
                                        </p:attrNameLst>
                                      </p:cBhvr>
                                    </p:anim>
                                    <p:anim by="(#ppt_w*0.50)" calcmode="lin" valueType="num">
                                      <p:cBhvr>
                                        <p:cTn id="29" dur="500" decel="50000" autoRev="1" fill="hold">
                                          <p:stCondLst>
                                            <p:cond delay="0"/>
                                          </p:stCondLst>
                                        </p:cTn>
                                        <p:tgtEl>
                                          <p:spTgt spid="360452">
                                            <p:txEl>
                                              <p:pRg st="0" end="0"/>
                                            </p:txEl>
                                          </p:spTgt>
                                        </p:tgtEl>
                                        <p:attrNameLst>
                                          <p:attrName>ppt_x</p:attrName>
                                        </p:attrNameLst>
                                      </p:cBhvr>
                                    </p:anim>
                                    <p:anim from="(-#ppt_h/2)" to="(#ppt_y)" calcmode="lin" valueType="num">
                                      <p:cBhvr>
                                        <p:cTn id="30" dur="1000" fill="hold">
                                          <p:stCondLst>
                                            <p:cond delay="0"/>
                                          </p:stCondLst>
                                        </p:cTn>
                                        <p:tgtEl>
                                          <p:spTgt spid="360452">
                                            <p:txEl>
                                              <p:pRg st="0" end="0"/>
                                            </p:txEl>
                                          </p:spTgt>
                                        </p:tgtEl>
                                        <p:attrNameLst>
                                          <p:attrName>ppt_y</p:attrName>
                                        </p:attrNameLst>
                                      </p:cBhvr>
                                    </p:anim>
                                    <p:animRot by="21600000">
                                      <p:cBhvr>
                                        <p:cTn id="31" dur="1000" fill="hold">
                                          <p:stCondLst>
                                            <p:cond delay="0"/>
                                          </p:stCondLst>
                                        </p:cTn>
                                        <p:tgtEl>
                                          <p:spTgt spid="360452">
                                            <p:txEl>
                                              <p:pRg st="0" end="0"/>
                                            </p:txEl>
                                          </p:spTgt>
                                        </p:tgtEl>
                                        <p:attrNameLst>
                                          <p:attrName>r</p:attrName>
                                        </p:attrNameLst>
                                      </p:cBhvr>
                                    </p:animRot>
                                  </p:childTnLst>
                                </p:cTn>
                              </p:par>
                            </p:childTnLst>
                          </p:cTn>
                        </p:par>
                        <p:par>
                          <p:cTn id="32" fill="hold" nodeType="afterGroup">
                            <p:stCondLst>
                              <p:cond delay="7200"/>
                            </p:stCondLst>
                            <p:childTnLst>
                              <p:par>
                                <p:cTn id="33" presetID="56" presetClass="entr" presetSubtype="0" fill="hold" grpId="0" nodeType="afterEffect">
                                  <p:stCondLst>
                                    <p:cond delay="0"/>
                                  </p:stCondLst>
                                  <p:iterate type="lt">
                                    <p:tmPct val="10000"/>
                                  </p:iterate>
                                  <p:childTnLst>
                                    <p:set>
                                      <p:cBhvr>
                                        <p:cTn id="34" dur="1" fill="hold">
                                          <p:stCondLst>
                                            <p:cond delay="0"/>
                                          </p:stCondLst>
                                        </p:cTn>
                                        <p:tgtEl>
                                          <p:spTgt spid="360452">
                                            <p:txEl>
                                              <p:pRg st="1" end="1"/>
                                            </p:txEl>
                                          </p:spTgt>
                                        </p:tgtEl>
                                        <p:attrNameLst>
                                          <p:attrName>style.visibility</p:attrName>
                                        </p:attrNameLst>
                                      </p:cBhvr>
                                      <p:to>
                                        <p:strVal val="visible"/>
                                      </p:to>
                                    </p:set>
                                    <p:anim by="(-#ppt_w*2)" calcmode="lin" valueType="num">
                                      <p:cBhvr rctx="PPT">
                                        <p:cTn id="35" dur="500" autoRev="1" fill="hold">
                                          <p:stCondLst>
                                            <p:cond delay="0"/>
                                          </p:stCondLst>
                                        </p:cTn>
                                        <p:tgtEl>
                                          <p:spTgt spid="360452">
                                            <p:txEl>
                                              <p:pRg st="1" end="1"/>
                                            </p:txEl>
                                          </p:spTgt>
                                        </p:tgtEl>
                                        <p:attrNameLst>
                                          <p:attrName>ppt_w</p:attrName>
                                        </p:attrNameLst>
                                      </p:cBhvr>
                                    </p:anim>
                                    <p:anim by="(#ppt_w*0.50)" calcmode="lin" valueType="num">
                                      <p:cBhvr>
                                        <p:cTn id="36" dur="500" decel="50000" autoRev="1" fill="hold">
                                          <p:stCondLst>
                                            <p:cond delay="0"/>
                                          </p:stCondLst>
                                        </p:cTn>
                                        <p:tgtEl>
                                          <p:spTgt spid="360452">
                                            <p:txEl>
                                              <p:pRg st="1" end="1"/>
                                            </p:txEl>
                                          </p:spTgt>
                                        </p:tgtEl>
                                        <p:attrNameLst>
                                          <p:attrName>ppt_x</p:attrName>
                                        </p:attrNameLst>
                                      </p:cBhvr>
                                    </p:anim>
                                    <p:anim from="(-#ppt_h/2)" to="(#ppt_y)" calcmode="lin" valueType="num">
                                      <p:cBhvr>
                                        <p:cTn id="37" dur="1000" fill="hold">
                                          <p:stCondLst>
                                            <p:cond delay="0"/>
                                          </p:stCondLst>
                                        </p:cTn>
                                        <p:tgtEl>
                                          <p:spTgt spid="360452">
                                            <p:txEl>
                                              <p:pRg st="1" end="1"/>
                                            </p:txEl>
                                          </p:spTgt>
                                        </p:tgtEl>
                                        <p:attrNameLst>
                                          <p:attrName>ppt_y</p:attrName>
                                        </p:attrNameLst>
                                      </p:cBhvr>
                                    </p:anim>
                                    <p:animRot by="21600000">
                                      <p:cBhvr>
                                        <p:cTn id="38" dur="1000" fill="hold">
                                          <p:stCondLst>
                                            <p:cond delay="0"/>
                                          </p:stCondLst>
                                        </p:cTn>
                                        <p:tgtEl>
                                          <p:spTgt spid="360452">
                                            <p:txEl>
                                              <p:pRg st="1" end="1"/>
                                            </p:txEl>
                                          </p:spTgt>
                                        </p:tgtEl>
                                        <p:attrNameLst>
                                          <p:attrName>r</p:attrName>
                                        </p:attrNameLst>
                                      </p:cBhvr>
                                    </p:animRot>
                                  </p:childTnLst>
                                </p:cTn>
                              </p:par>
                            </p:childTnLst>
                          </p:cTn>
                        </p:par>
                        <p:par>
                          <p:cTn id="39" fill="hold" nodeType="afterGroup">
                            <p:stCondLst>
                              <p:cond delay="8400"/>
                            </p:stCondLst>
                            <p:childTnLst>
                              <p:par>
                                <p:cTn id="40" presetID="56" presetClass="entr" presetSubtype="0" fill="hold" grpId="0" nodeType="afterEffect">
                                  <p:stCondLst>
                                    <p:cond delay="0"/>
                                  </p:stCondLst>
                                  <p:iterate type="lt">
                                    <p:tmPct val="10000"/>
                                  </p:iterate>
                                  <p:childTnLst>
                                    <p:set>
                                      <p:cBhvr>
                                        <p:cTn id="41" dur="1" fill="hold">
                                          <p:stCondLst>
                                            <p:cond delay="0"/>
                                          </p:stCondLst>
                                        </p:cTn>
                                        <p:tgtEl>
                                          <p:spTgt spid="360452">
                                            <p:txEl>
                                              <p:pRg st="2" end="2"/>
                                            </p:txEl>
                                          </p:spTgt>
                                        </p:tgtEl>
                                        <p:attrNameLst>
                                          <p:attrName>style.visibility</p:attrName>
                                        </p:attrNameLst>
                                      </p:cBhvr>
                                      <p:to>
                                        <p:strVal val="visible"/>
                                      </p:to>
                                    </p:set>
                                    <p:anim by="(-#ppt_w*2)" calcmode="lin" valueType="num">
                                      <p:cBhvr rctx="PPT">
                                        <p:cTn id="42" dur="500" autoRev="1" fill="hold">
                                          <p:stCondLst>
                                            <p:cond delay="0"/>
                                          </p:stCondLst>
                                        </p:cTn>
                                        <p:tgtEl>
                                          <p:spTgt spid="360452">
                                            <p:txEl>
                                              <p:pRg st="2" end="2"/>
                                            </p:txEl>
                                          </p:spTgt>
                                        </p:tgtEl>
                                        <p:attrNameLst>
                                          <p:attrName>ppt_w</p:attrName>
                                        </p:attrNameLst>
                                      </p:cBhvr>
                                    </p:anim>
                                    <p:anim by="(#ppt_w*0.50)" calcmode="lin" valueType="num">
                                      <p:cBhvr>
                                        <p:cTn id="43" dur="500" decel="50000" autoRev="1" fill="hold">
                                          <p:stCondLst>
                                            <p:cond delay="0"/>
                                          </p:stCondLst>
                                        </p:cTn>
                                        <p:tgtEl>
                                          <p:spTgt spid="360452">
                                            <p:txEl>
                                              <p:pRg st="2" end="2"/>
                                            </p:txEl>
                                          </p:spTgt>
                                        </p:tgtEl>
                                        <p:attrNameLst>
                                          <p:attrName>ppt_x</p:attrName>
                                        </p:attrNameLst>
                                      </p:cBhvr>
                                    </p:anim>
                                    <p:anim from="(-#ppt_h/2)" to="(#ppt_y)" calcmode="lin" valueType="num">
                                      <p:cBhvr>
                                        <p:cTn id="44" dur="1000" fill="hold">
                                          <p:stCondLst>
                                            <p:cond delay="0"/>
                                          </p:stCondLst>
                                        </p:cTn>
                                        <p:tgtEl>
                                          <p:spTgt spid="360452">
                                            <p:txEl>
                                              <p:pRg st="2" end="2"/>
                                            </p:txEl>
                                          </p:spTgt>
                                        </p:tgtEl>
                                        <p:attrNameLst>
                                          <p:attrName>ppt_y</p:attrName>
                                        </p:attrNameLst>
                                      </p:cBhvr>
                                    </p:anim>
                                    <p:animRot by="21600000">
                                      <p:cBhvr>
                                        <p:cTn id="45" dur="1000" fill="hold">
                                          <p:stCondLst>
                                            <p:cond delay="0"/>
                                          </p:stCondLst>
                                        </p:cTn>
                                        <p:tgtEl>
                                          <p:spTgt spid="360452">
                                            <p:txEl>
                                              <p:pRg st="2" end="2"/>
                                            </p:txEl>
                                          </p:spTgt>
                                        </p:tgtEl>
                                        <p:attrNameLst>
                                          <p:attrName>r</p:attrName>
                                        </p:attrNameLst>
                                      </p:cBhvr>
                                    </p:animRot>
                                  </p:childTnLst>
                                </p:cTn>
                              </p:par>
                            </p:childTnLst>
                          </p:cTn>
                        </p:par>
                        <p:par>
                          <p:cTn id="46" fill="hold" nodeType="afterGroup">
                            <p:stCondLst>
                              <p:cond delay="11300"/>
                            </p:stCondLst>
                            <p:childTnLst>
                              <p:par>
                                <p:cTn id="47" presetID="56" presetClass="entr" presetSubtype="0" fill="hold" grpId="0" nodeType="afterEffect">
                                  <p:stCondLst>
                                    <p:cond delay="0"/>
                                  </p:stCondLst>
                                  <p:iterate type="lt">
                                    <p:tmPct val="10000"/>
                                  </p:iterate>
                                  <p:childTnLst>
                                    <p:set>
                                      <p:cBhvr>
                                        <p:cTn id="48" dur="1" fill="hold">
                                          <p:stCondLst>
                                            <p:cond delay="0"/>
                                          </p:stCondLst>
                                        </p:cTn>
                                        <p:tgtEl>
                                          <p:spTgt spid="360452">
                                            <p:txEl>
                                              <p:pRg st="3" end="3"/>
                                            </p:txEl>
                                          </p:spTgt>
                                        </p:tgtEl>
                                        <p:attrNameLst>
                                          <p:attrName>style.visibility</p:attrName>
                                        </p:attrNameLst>
                                      </p:cBhvr>
                                      <p:to>
                                        <p:strVal val="visible"/>
                                      </p:to>
                                    </p:set>
                                    <p:anim by="(-#ppt_w*2)" calcmode="lin" valueType="num">
                                      <p:cBhvr rctx="PPT">
                                        <p:cTn id="49" dur="500" autoRev="1" fill="hold">
                                          <p:stCondLst>
                                            <p:cond delay="0"/>
                                          </p:stCondLst>
                                        </p:cTn>
                                        <p:tgtEl>
                                          <p:spTgt spid="360452">
                                            <p:txEl>
                                              <p:pRg st="3" end="3"/>
                                            </p:txEl>
                                          </p:spTgt>
                                        </p:tgtEl>
                                        <p:attrNameLst>
                                          <p:attrName>ppt_w</p:attrName>
                                        </p:attrNameLst>
                                      </p:cBhvr>
                                    </p:anim>
                                    <p:anim by="(#ppt_w*0.50)" calcmode="lin" valueType="num">
                                      <p:cBhvr>
                                        <p:cTn id="50" dur="500" decel="50000" autoRev="1" fill="hold">
                                          <p:stCondLst>
                                            <p:cond delay="0"/>
                                          </p:stCondLst>
                                        </p:cTn>
                                        <p:tgtEl>
                                          <p:spTgt spid="360452">
                                            <p:txEl>
                                              <p:pRg st="3" end="3"/>
                                            </p:txEl>
                                          </p:spTgt>
                                        </p:tgtEl>
                                        <p:attrNameLst>
                                          <p:attrName>ppt_x</p:attrName>
                                        </p:attrNameLst>
                                      </p:cBhvr>
                                    </p:anim>
                                    <p:anim from="(-#ppt_h/2)" to="(#ppt_y)" calcmode="lin" valueType="num">
                                      <p:cBhvr>
                                        <p:cTn id="51" dur="1000" fill="hold">
                                          <p:stCondLst>
                                            <p:cond delay="0"/>
                                          </p:stCondLst>
                                        </p:cTn>
                                        <p:tgtEl>
                                          <p:spTgt spid="360452">
                                            <p:txEl>
                                              <p:pRg st="3" end="3"/>
                                            </p:txEl>
                                          </p:spTgt>
                                        </p:tgtEl>
                                        <p:attrNameLst>
                                          <p:attrName>ppt_y</p:attrName>
                                        </p:attrNameLst>
                                      </p:cBhvr>
                                    </p:anim>
                                    <p:animRot by="21600000">
                                      <p:cBhvr>
                                        <p:cTn id="52" dur="1000" fill="hold">
                                          <p:stCondLst>
                                            <p:cond delay="0"/>
                                          </p:stCondLst>
                                        </p:cTn>
                                        <p:tgtEl>
                                          <p:spTgt spid="360452">
                                            <p:txEl>
                                              <p:pRg st="3" end="3"/>
                                            </p:txEl>
                                          </p:spTgt>
                                        </p:tgtEl>
                                        <p:attrNameLst>
                                          <p:attrName>r</p:attrName>
                                        </p:attrNameLst>
                                      </p:cBhvr>
                                    </p:animRot>
                                  </p:childTnLst>
                                </p:cTn>
                              </p:par>
                              <p:par>
                                <p:cTn id="53" presetID="22" presetClass="entr" presetSubtype="8" fill="hold" nodeType="withEffect">
                                  <p:stCondLst>
                                    <p:cond delay="0"/>
                                  </p:stCondLst>
                                  <p:iterate type="wd">
                                    <p:tmPct val="10000"/>
                                  </p:iterate>
                                  <p:childTnLst>
                                    <p:set>
                                      <p:cBhvr>
                                        <p:cTn id="54" dur="1" fill="hold">
                                          <p:stCondLst>
                                            <p:cond delay="0"/>
                                          </p:stCondLst>
                                        </p:cTn>
                                        <p:tgtEl>
                                          <p:spTgt spid="360454">
                                            <p:txEl>
                                              <p:pRg st="0" end="0"/>
                                            </p:txEl>
                                          </p:spTgt>
                                        </p:tgtEl>
                                        <p:attrNameLst>
                                          <p:attrName>style.visibility</p:attrName>
                                        </p:attrNameLst>
                                      </p:cBhvr>
                                      <p:to>
                                        <p:strVal val="visible"/>
                                      </p:to>
                                    </p:set>
                                    <p:animEffect transition="in" filter="wipe(left)">
                                      <p:cBhvr>
                                        <p:cTn id="55" dur="2000"/>
                                        <p:tgtEl>
                                          <p:spTgt spid="360454">
                                            <p:txEl>
                                              <p:pRg st="0" end="0"/>
                                            </p:txEl>
                                          </p:spTgt>
                                        </p:tgtEl>
                                      </p:cBhvr>
                                    </p:animEffect>
                                  </p:childTnLst>
                                  <p:subTnLst>
                                    <p:animClr clrSpc="rgb" dir="cw">
                                      <p:cBhvr override="childStyle">
                                        <p:cTn dur="1" fill="hold" display="0" masterRel="nextClick" afterEffect="1"/>
                                        <p:tgtEl>
                                          <p:spTgt spid="360454">
                                            <p:txEl>
                                              <p:pRg st="0" end="0"/>
                                            </p:txEl>
                                          </p:spTgt>
                                        </p:tgtEl>
                                        <p:attrNameLst>
                                          <p:attrName>ppt_c</p:attrName>
                                        </p:attrNameLst>
                                      </p:cBhvr>
                                      <p:to>
                                        <a:srgbClr val="FF0033"/>
                                      </p:to>
                                    </p:animClr>
                                  </p:subTnLst>
                                </p:cTn>
                              </p:par>
                              <p:par>
                                <p:cTn id="56" presetID="2" presetClass="entr" presetSubtype="8" fill="hold" nodeType="withEffect">
                                  <p:stCondLst>
                                    <p:cond delay="0"/>
                                  </p:stCondLst>
                                  <p:childTnLst>
                                    <p:set>
                                      <p:cBhvr>
                                        <p:cTn id="57" dur="1" fill="hold">
                                          <p:stCondLst>
                                            <p:cond delay="0"/>
                                          </p:stCondLst>
                                        </p:cTn>
                                        <p:tgtEl>
                                          <p:spTgt spid="360455"/>
                                        </p:tgtEl>
                                        <p:attrNameLst>
                                          <p:attrName>style.visibility</p:attrName>
                                        </p:attrNameLst>
                                      </p:cBhvr>
                                      <p:to>
                                        <p:strVal val="visible"/>
                                      </p:to>
                                    </p:set>
                                    <p:anim calcmode="lin" valueType="num">
                                      <p:cBhvr additive="base">
                                        <p:cTn id="58" dur="2000" fill="hold"/>
                                        <p:tgtEl>
                                          <p:spTgt spid="360455"/>
                                        </p:tgtEl>
                                        <p:attrNameLst>
                                          <p:attrName>ppt_x</p:attrName>
                                        </p:attrNameLst>
                                      </p:cBhvr>
                                      <p:tavLst>
                                        <p:tav tm="0">
                                          <p:val>
                                            <p:strVal val="0-#ppt_w/2"/>
                                          </p:val>
                                        </p:tav>
                                        <p:tav tm="100000">
                                          <p:val>
                                            <p:strVal val="#ppt_x"/>
                                          </p:val>
                                        </p:tav>
                                      </p:tavLst>
                                    </p:anim>
                                    <p:anim calcmode="lin" valueType="num">
                                      <p:cBhvr additive="base">
                                        <p:cTn id="59" dur="2000" fill="hold"/>
                                        <p:tgtEl>
                                          <p:spTgt spid="360455"/>
                                        </p:tgtEl>
                                        <p:attrNameLst>
                                          <p:attrName>ppt_y</p:attrName>
                                        </p:attrNameLst>
                                      </p:cBhvr>
                                      <p:tavLst>
                                        <p:tav tm="0">
                                          <p:val>
                                            <p:strVal val="#ppt_y"/>
                                          </p:val>
                                        </p:tav>
                                        <p:tav tm="100000">
                                          <p:val>
                                            <p:strVal val="#ppt_y"/>
                                          </p:val>
                                        </p:tav>
                                      </p:tavLst>
                                    </p:anim>
                                  </p:childTnLst>
                                </p:cTn>
                              </p:par>
                              <p:par>
                                <p:cTn id="60" presetID="22" presetClass="entr" presetSubtype="8" fill="hold" grpId="0" nodeType="withEffect">
                                  <p:stCondLst>
                                    <p:cond delay="0"/>
                                  </p:stCondLst>
                                  <p:childTnLst>
                                    <p:set>
                                      <p:cBhvr>
                                        <p:cTn id="61" dur="1" fill="hold">
                                          <p:stCondLst>
                                            <p:cond delay="0"/>
                                          </p:stCondLst>
                                        </p:cTn>
                                        <p:tgtEl>
                                          <p:spTgt spid="360456"/>
                                        </p:tgtEl>
                                        <p:attrNameLst>
                                          <p:attrName>style.visibility</p:attrName>
                                        </p:attrNameLst>
                                      </p:cBhvr>
                                      <p:to>
                                        <p:strVal val="visible"/>
                                      </p:to>
                                    </p:set>
                                    <p:animEffect transition="in" filter="wipe(left)">
                                      <p:cBhvr>
                                        <p:cTn id="62" dur="2000"/>
                                        <p:tgtEl>
                                          <p:spTgt spid="360456"/>
                                        </p:tgtEl>
                                      </p:cBhvr>
                                    </p:animEffect>
                                  </p:childTnLst>
                                </p:cTn>
                              </p:par>
                            </p:childTnLst>
                          </p:cTn>
                        </p:par>
                        <p:par>
                          <p:cTn id="63" fill="hold" nodeType="afterGroup">
                            <p:stCondLst>
                              <p:cond delay="15300"/>
                            </p:stCondLst>
                            <p:childTnLst>
                              <p:par>
                                <p:cTn id="64" presetID="4" presetClass="exit" presetSubtype="16" fill="hold" nodeType="afterEffect">
                                  <p:stCondLst>
                                    <p:cond delay="0"/>
                                  </p:stCondLst>
                                  <p:childTnLst>
                                    <p:animEffect transition="out" filter="box(in)">
                                      <p:cBhvr>
                                        <p:cTn id="65" dur="2000"/>
                                        <p:tgtEl>
                                          <p:spTgt spid="360455"/>
                                        </p:tgtEl>
                                      </p:cBhvr>
                                    </p:animEffect>
                                    <p:set>
                                      <p:cBhvr>
                                        <p:cTn id="66" dur="1" fill="hold">
                                          <p:stCondLst>
                                            <p:cond delay="1999"/>
                                          </p:stCondLst>
                                        </p:cTn>
                                        <p:tgtEl>
                                          <p:spTgt spid="3604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1" grpId="0" build="p" bldLvl="2" autoUpdateAnimBg="0" advAuto="0"/>
      <p:bldP spid="360452" grpId="0" build="p" autoUpdateAnimBg="0" advAuto="0"/>
      <p:bldP spid="36045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bwMode="auto">
          <a:xfrm>
            <a:off x="457200" y="76200"/>
            <a:ext cx="8229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000" smtClean="0"/>
              <a:t>Welcome to </a:t>
            </a:r>
            <a:br>
              <a:rPr lang="en-US" altLang="en-US" sz="4000" smtClean="0"/>
            </a:br>
            <a:r>
              <a:rPr lang="en-US" altLang="en-US" sz="4000" smtClean="0">
                <a:solidFill>
                  <a:srgbClr val="9B0A39"/>
                </a:solidFill>
              </a:rPr>
              <a:t>Loyola University Chicago</a:t>
            </a:r>
            <a:r>
              <a:rPr lang="en-US" altLang="en-US" sz="4000" smtClean="0"/>
              <a:t/>
            </a:r>
            <a:br>
              <a:rPr lang="en-US" altLang="en-US" sz="4000" smtClean="0"/>
            </a:br>
            <a:endParaRPr lang="en-US" altLang="en-US" sz="4000" smtClean="0"/>
          </a:p>
        </p:txBody>
      </p:sp>
      <p:sp>
        <p:nvSpPr>
          <p:cNvPr id="324611" name="Rectangle 3"/>
          <p:cNvSpPr>
            <a:spLocks noGrp="1" noChangeArrowheads="1"/>
          </p:cNvSpPr>
          <p:nvPr>
            <p:ph type="body" sz="half" idx="1"/>
          </p:nvPr>
        </p:nvSpPr>
        <p:spPr bwMode="auto">
          <a:xfrm>
            <a:off x="1066800" y="3200400"/>
            <a:ext cx="6934200" cy="289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80000"/>
              </a:lnSpc>
              <a:buFontTx/>
              <a:buNone/>
            </a:pPr>
            <a:endParaRPr lang="en-US" altLang="en-US" sz="2000" dirty="0" smtClean="0">
              <a:latin typeface="Times New Roman" panose="02020603050405020304" pitchFamily="18" charset="0"/>
            </a:endParaRPr>
          </a:p>
          <a:p>
            <a:pPr eaLnBrk="1" hangingPunct="1">
              <a:lnSpc>
                <a:spcPct val="80000"/>
              </a:lnSpc>
            </a:pPr>
            <a:r>
              <a:rPr lang="en-US" altLang="en-US" sz="2000" i="1" dirty="0" smtClean="0">
                <a:latin typeface="Times New Roman" panose="02020603050405020304" pitchFamily="18" charset="0"/>
              </a:rPr>
              <a:t>Directory Information Quiz: </a:t>
            </a:r>
          </a:p>
          <a:p>
            <a:pPr eaLnBrk="1" hangingPunct="1">
              <a:lnSpc>
                <a:spcPct val="80000"/>
              </a:lnSpc>
              <a:buFontTx/>
              <a:buNone/>
            </a:pPr>
            <a:endParaRPr lang="en-US" altLang="en-US" sz="2000" i="1" dirty="0" smtClean="0">
              <a:latin typeface="Times New Roman" panose="02020603050405020304" pitchFamily="18" charset="0"/>
            </a:endParaRPr>
          </a:p>
          <a:p>
            <a:pPr eaLnBrk="1" hangingPunct="1">
              <a:lnSpc>
                <a:spcPct val="80000"/>
              </a:lnSpc>
            </a:pPr>
            <a:r>
              <a:rPr lang="en-US" altLang="en-US" sz="2000" i="1" dirty="0" smtClean="0">
                <a:latin typeface="Times New Roman" panose="02020603050405020304" pitchFamily="18" charset="0"/>
              </a:rPr>
              <a:t>Education Record Quiz:</a:t>
            </a:r>
          </a:p>
          <a:p>
            <a:pPr eaLnBrk="1" hangingPunct="1">
              <a:lnSpc>
                <a:spcPct val="80000"/>
              </a:lnSpc>
              <a:buFontTx/>
              <a:buNone/>
            </a:pPr>
            <a:endParaRPr lang="en-US" altLang="en-US" sz="2000" i="1" dirty="0" smtClean="0">
              <a:latin typeface="Times New Roman" panose="02020603050405020304" pitchFamily="18" charset="0"/>
            </a:endParaRPr>
          </a:p>
          <a:p>
            <a:pPr eaLnBrk="1" hangingPunct="1">
              <a:lnSpc>
                <a:spcPct val="80000"/>
              </a:lnSpc>
            </a:pPr>
            <a:r>
              <a:rPr lang="en-US" altLang="en-US" sz="2000" i="1" dirty="0" smtClean="0">
                <a:latin typeface="Times New Roman" panose="02020603050405020304" pitchFamily="18" charset="0"/>
              </a:rPr>
              <a:t>FERPA Quiz Answer Sheet:           </a:t>
            </a:r>
            <a:r>
              <a:rPr lang="en-US" altLang="en-US" sz="1200" dirty="0" smtClean="0">
                <a:latin typeface="Times New Roman" panose="02020603050405020304" pitchFamily="18" charset="0"/>
              </a:rPr>
              <a:t>Click here to print a copy of the Answer sheet. </a:t>
            </a:r>
            <a:r>
              <a:rPr lang="en-US" altLang="en-US" sz="2000" dirty="0" smtClean="0">
                <a:latin typeface="Times New Roman" panose="02020603050405020304" pitchFamily="18" charset="0"/>
              </a:rPr>
              <a:t> </a:t>
            </a:r>
            <a:endParaRPr lang="en-US" altLang="en-US" sz="2000" i="1" dirty="0" smtClean="0">
              <a:latin typeface="Times New Roman" panose="02020603050405020304" pitchFamily="18" charset="0"/>
            </a:endParaRPr>
          </a:p>
          <a:p>
            <a:pPr eaLnBrk="1" hangingPunct="1">
              <a:lnSpc>
                <a:spcPct val="80000"/>
              </a:lnSpc>
              <a:buFontTx/>
              <a:buNone/>
            </a:pPr>
            <a:endParaRPr lang="en-US" altLang="en-US" sz="2000" dirty="0" smtClean="0">
              <a:latin typeface="Times New Roman" panose="02020603050405020304" pitchFamily="18" charset="0"/>
            </a:endParaRPr>
          </a:p>
        </p:txBody>
      </p:sp>
      <p:graphicFrame>
        <p:nvGraphicFramePr>
          <p:cNvPr id="324612" name="Object 4">
            <a:hlinkClick r:id="rId5" action="ppaction://hlinkpres?slideindex=1&amp;slidetitle="/>
          </p:cNvPr>
          <p:cNvGraphicFramePr>
            <a:graphicFrameLocks noGrp="1" noChangeAspect="1"/>
          </p:cNvGraphicFramePr>
          <p:nvPr>
            <p:ph sz="quarter" idx="2"/>
            <p:extLst>
              <p:ext uri="{D42A27DB-BD31-4B8C-83A1-F6EECF244321}">
                <p14:modId xmlns:p14="http://schemas.microsoft.com/office/powerpoint/2010/main" val="1235033611"/>
              </p:ext>
            </p:extLst>
          </p:nvPr>
        </p:nvGraphicFramePr>
        <p:xfrm>
          <a:off x="4572000" y="3450090"/>
          <a:ext cx="381000" cy="437698"/>
        </p:xfrm>
        <a:graphic>
          <a:graphicData uri="http://schemas.openxmlformats.org/presentationml/2006/ole">
            <mc:AlternateContent xmlns:mc="http://schemas.openxmlformats.org/markup-compatibility/2006">
              <mc:Choice xmlns:v="urn:schemas-microsoft-com:vml" Requires="v">
                <p:oleObj spid="_x0000_s54294" name="Photo Editor Photo" r:id="rId6" imgW="1143099" imgH="1577477" progId="MSPhotoEd.3">
                  <p:embed/>
                </p:oleObj>
              </mc:Choice>
              <mc:Fallback>
                <p:oleObj name="Photo Editor Photo" r:id="rId6" imgW="1143099" imgH="1577477" progId="MSPhotoEd.3">
                  <p:embed/>
                  <p:pic>
                    <p:nvPicPr>
                      <p:cNvPr id="0" name="Object 4"/>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3450090"/>
                        <a:ext cx="381000" cy="437698"/>
                      </a:xfrm>
                      <a:prstGeom prst="rect">
                        <a:avLst/>
                      </a:prstGeom>
                      <a:noFill/>
                      <a:ln>
                        <a:noFill/>
                      </a:ln>
                      <a:effectLst/>
                      <a:extLst/>
                    </p:spPr>
                  </p:pic>
                </p:oleObj>
              </mc:Fallback>
            </mc:AlternateContent>
          </a:graphicData>
        </a:graphic>
      </p:graphicFrame>
      <p:graphicFrame>
        <p:nvGraphicFramePr>
          <p:cNvPr id="324614" name="Object 6">
            <a:hlinkClick r:id="rId8" action="ppaction://hlinkpres?slideindex=1&amp;slidetitle="/>
          </p:cNvPr>
          <p:cNvGraphicFramePr>
            <a:graphicFrameLocks noGrp="1" noChangeAspect="1"/>
          </p:cNvGraphicFramePr>
          <p:nvPr>
            <p:ph sz="quarter" idx="3"/>
            <p:extLst>
              <p:ext uri="{D42A27DB-BD31-4B8C-83A1-F6EECF244321}">
                <p14:modId xmlns:p14="http://schemas.microsoft.com/office/powerpoint/2010/main" val="472068306"/>
              </p:ext>
            </p:extLst>
          </p:nvPr>
        </p:nvGraphicFramePr>
        <p:xfrm>
          <a:off x="4582946" y="4070350"/>
          <a:ext cx="370054" cy="425450"/>
        </p:xfrm>
        <a:graphic>
          <a:graphicData uri="http://schemas.openxmlformats.org/presentationml/2006/ole">
            <mc:AlternateContent xmlns:mc="http://schemas.openxmlformats.org/markup-compatibility/2006">
              <mc:Choice xmlns:v="urn:schemas-microsoft-com:vml" Requires="v">
                <p:oleObj spid="_x0000_s54295" name="Photo Editor Photo" r:id="rId9" imgW="1143099" imgH="1577477" progId="MSPhotoEd.3">
                  <p:embed/>
                </p:oleObj>
              </mc:Choice>
              <mc:Fallback>
                <p:oleObj name="Photo Editor Photo" r:id="rId9" imgW="1143099" imgH="1577477" progId="MSPhotoEd.3">
                  <p:embed/>
                  <p:pic>
                    <p:nvPicPr>
                      <p:cNvPr id="0" name="Object 6"/>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82946" y="4070350"/>
                        <a:ext cx="370054" cy="425450"/>
                      </a:xfrm>
                      <a:prstGeom prst="rect">
                        <a:avLst/>
                      </a:prstGeom>
                      <a:noFill/>
                      <a:ln>
                        <a:noFill/>
                      </a:ln>
                      <a:effectLst/>
                      <a:extLst/>
                    </p:spPr>
                  </p:pic>
                </p:oleObj>
              </mc:Fallback>
            </mc:AlternateContent>
          </a:graphicData>
        </a:graphic>
      </p:graphicFrame>
      <p:pic>
        <p:nvPicPr>
          <p:cNvPr id="54278"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62400" y="1600200"/>
            <a:ext cx="115252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24620" name="Text Box 12"/>
          <p:cNvSpPr txBox="1">
            <a:spLocks noChangeArrowheads="1"/>
          </p:cNvSpPr>
          <p:nvPr/>
        </p:nvSpPr>
        <p:spPr bwMode="auto">
          <a:xfrm>
            <a:off x="2895600" y="2743200"/>
            <a:ext cx="312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200"/>
              <a:t>Click on the icon of your choice to proceed</a:t>
            </a:r>
          </a:p>
        </p:txBody>
      </p:sp>
      <p:pic>
        <p:nvPicPr>
          <p:cNvPr id="324621" name="Picture 13" descr="mso9F45C">
            <a:hlinkClick r:id="rId11" action="ppaction://hlinkfile"/>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48200" y="4678361"/>
            <a:ext cx="304800" cy="427039"/>
          </a:xfrm>
          <a:prstGeom prst="rect">
            <a:avLst/>
          </a:prstGeom>
          <a:solidFill>
            <a:srgbClr val="FFA713"/>
          </a:solidFill>
          <a:ln w="9525">
            <a:solidFill>
              <a:srgbClr val="9B0A39"/>
            </a:solidFill>
            <a:miter lim="800000"/>
            <a:headEnd/>
            <a:tailEnd/>
          </a:ln>
        </p:spPr>
      </p:pic>
      <p:sp>
        <p:nvSpPr>
          <p:cNvPr id="54281" name="Text Box 14"/>
          <p:cNvSpPr txBox="1">
            <a:spLocks noChangeArrowheads="1"/>
          </p:cNvSpPr>
          <p:nvPr/>
        </p:nvSpPr>
        <p:spPr bwMode="auto">
          <a:xfrm>
            <a:off x="3048000" y="24384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a:t>Take the FERPA quiz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500"/>
                                  </p:stCondLst>
                                  <p:childTnLst>
                                    <p:set>
                                      <p:cBhvr>
                                        <p:cTn id="6" dur="1" fill="hold">
                                          <p:stCondLst>
                                            <p:cond delay="0"/>
                                          </p:stCondLst>
                                        </p:cTn>
                                        <p:tgtEl>
                                          <p:spTgt spid="32461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4" name="applause.wav"/>
                                        </p:tgtEl>
                                      </p:cMediaNode>
                                    </p:audio>
                                  </p:subTnLst>
                                </p:cTn>
                              </p:par>
                            </p:childTnLst>
                          </p:cTn>
                        </p:par>
                        <p:par>
                          <p:cTn id="7" fill="hold" nodeType="afterGroup">
                            <p:stCondLst>
                              <p:cond delay="1500"/>
                            </p:stCondLst>
                            <p:childTnLst>
                              <p:par>
                                <p:cTn id="8" presetID="2" presetClass="entr" presetSubtype="8" fill="hold" nodeType="afterEffect">
                                  <p:stCondLst>
                                    <p:cond delay="0"/>
                                  </p:stCondLst>
                                  <p:childTnLst>
                                    <p:set>
                                      <p:cBhvr>
                                        <p:cTn id="9" dur="1" fill="hold">
                                          <p:stCondLst>
                                            <p:cond delay="0"/>
                                          </p:stCondLst>
                                        </p:cTn>
                                        <p:tgtEl>
                                          <p:spTgt spid="324620">
                                            <p:txEl>
                                              <p:pRg st="0" end="0"/>
                                            </p:txEl>
                                          </p:spTgt>
                                        </p:tgtEl>
                                        <p:attrNameLst>
                                          <p:attrName>style.visibility</p:attrName>
                                        </p:attrNameLst>
                                      </p:cBhvr>
                                      <p:to>
                                        <p:strVal val="visible"/>
                                      </p:to>
                                    </p:set>
                                    <p:anim calcmode="lin" valueType="num">
                                      <p:cBhvr additive="base">
                                        <p:cTn id="10" dur="1000" fill="hold"/>
                                        <p:tgtEl>
                                          <p:spTgt spid="324620">
                                            <p:txEl>
                                              <p:pRg st="0" end="0"/>
                                            </p:txEl>
                                          </p:spTgt>
                                        </p:tgtEl>
                                        <p:attrNameLst>
                                          <p:attrName>ppt_x</p:attrName>
                                        </p:attrNameLst>
                                      </p:cBhvr>
                                      <p:tavLst>
                                        <p:tav tm="0">
                                          <p:val>
                                            <p:strVal val="0-#ppt_w/2"/>
                                          </p:val>
                                        </p:tav>
                                        <p:tav tm="100000">
                                          <p:val>
                                            <p:strVal val="#ppt_x"/>
                                          </p:val>
                                        </p:tav>
                                      </p:tavLst>
                                    </p:anim>
                                    <p:anim calcmode="lin" valueType="num">
                                      <p:cBhvr additive="base">
                                        <p:cTn id="11" dur="1000" fill="hold"/>
                                        <p:tgtEl>
                                          <p:spTgt spid="324620">
                                            <p:txEl>
                                              <p:pRg st="0" end="0"/>
                                            </p:txEl>
                                          </p:spTgt>
                                        </p:tgtEl>
                                        <p:attrNameLst>
                                          <p:attrName>ppt_y</p:attrName>
                                        </p:attrNameLst>
                                      </p:cBhvr>
                                      <p:tavLst>
                                        <p:tav tm="0">
                                          <p:val>
                                            <p:strVal val="#ppt_y"/>
                                          </p:val>
                                        </p:tav>
                                        <p:tav tm="100000">
                                          <p:val>
                                            <p:strVal val="#ppt_y"/>
                                          </p:val>
                                        </p:tav>
                                      </p:tavLst>
                                    </p:anim>
                                  </p:childTnLst>
                                </p:cTn>
                              </p:par>
                            </p:childTnLst>
                          </p:cTn>
                        </p:par>
                        <p:par>
                          <p:cTn id="12" fill="hold" nodeType="afterGroup">
                            <p:stCondLst>
                              <p:cond delay="2500"/>
                            </p:stCondLst>
                            <p:childTnLst>
                              <p:par>
                                <p:cTn id="13" presetID="1" presetClass="entr" presetSubtype="0" fill="hold" grpId="0" nodeType="afterEffect">
                                  <p:stCondLst>
                                    <p:cond delay="1500"/>
                                  </p:stCondLst>
                                  <p:childTnLst>
                                    <p:set>
                                      <p:cBhvr>
                                        <p:cTn id="14" dur="1" fill="hold">
                                          <p:stCondLst>
                                            <p:cond delay="0"/>
                                          </p:stCondLst>
                                        </p:cTn>
                                        <p:tgtEl>
                                          <p:spTgt spid="324611">
                                            <p:txEl>
                                              <p:pRg st="1" end="1"/>
                                            </p:txEl>
                                          </p:spTgt>
                                        </p:tgtEl>
                                        <p:attrNameLst>
                                          <p:attrName>style.visibility</p:attrName>
                                        </p:attrNameLst>
                                      </p:cBhvr>
                                      <p:to>
                                        <p:strVal val="visible"/>
                                      </p:to>
                                    </p:set>
                                  </p:childTnLst>
                                </p:cTn>
                              </p:par>
                            </p:childTnLst>
                          </p:cTn>
                        </p:par>
                        <p:par>
                          <p:cTn id="15" fill="hold" nodeType="afterGroup">
                            <p:stCondLst>
                              <p:cond delay="4000"/>
                            </p:stCondLst>
                            <p:childTnLst>
                              <p:par>
                                <p:cTn id="16" presetID="2" presetClass="entr" presetSubtype="9" fill="hold" nodeType="afterEffect">
                                  <p:stCondLst>
                                    <p:cond delay="0"/>
                                  </p:stCondLst>
                                  <p:childTnLst>
                                    <p:set>
                                      <p:cBhvr>
                                        <p:cTn id="17" dur="1" fill="hold">
                                          <p:stCondLst>
                                            <p:cond delay="0"/>
                                          </p:stCondLst>
                                        </p:cTn>
                                        <p:tgtEl>
                                          <p:spTgt spid="324612"/>
                                        </p:tgtEl>
                                        <p:attrNameLst>
                                          <p:attrName>style.visibility</p:attrName>
                                        </p:attrNameLst>
                                      </p:cBhvr>
                                      <p:to>
                                        <p:strVal val="visible"/>
                                      </p:to>
                                    </p:set>
                                    <p:anim calcmode="lin" valueType="num">
                                      <p:cBhvr additive="base">
                                        <p:cTn id="18" dur="1000" fill="hold"/>
                                        <p:tgtEl>
                                          <p:spTgt spid="324612"/>
                                        </p:tgtEl>
                                        <p:attrNameLst>
                                          <p:attrName>ppt_x</p:attrName>
                                        </p:attrNameLst>
                                      </p:cBhvr>
                                      <p:tavLst>
                                        <p:tav tm="0">
                                          <p:val>
                                            <p:strVal val="0-#ppt_w/2"/>
                                          </p:val>
                                        </p:tav>
                                        <p:tav tm="100000">
                                          <p:val>
                                            <p:strVal val="#ppt_x"/>
                                          </p:val>
                                        </p:tav>
                                      </p:tavLst>
                                    </p:anim>
                                    <p:anim calcmode="lin" valueType="num">
                                      <p:cBhvr additive="base">
                                        <p:cTn id="19" dur="1000" fill="hold"/>
                                        <p:tgtEl>
                                          <p:spTgt spid="324612"/>
                                        </p:tgtEl>
                                        <p:attrNameLst>
                                          <p:attrName>ppt_y</p:attrName>
                                        </p:attrNameLst>
                                      </p:cBhvr>
                                      <p:tavLst>
                                        <p:tav tm="0">
                                          <p:val>
                                            <p:strVal val="0-#ppt_h/2"/>
                                          </p:val>
                                        </p:tav>
                                        <p:tav tm="100000">
                                          <p:val>
                                            <p:strVal val="#ppt_y"/>
                                          </p:val>
                                        </p:tav>
                                      </p:tavLst>
                                    </p:anim>
                                  </p:childTnLst>
                                </p:cTn>
                              </p:par>
                            </p:childTnLst>
                          </p:cTn>
                        </p:par>
                        <p:par>
                          <p:cTn id="20" fill="hold" nodeType="afterGroup">
                            <p:stCondLst>
                              <p:cond delay="5000"/>
                            </p:stCondLst>
                            <p:childTnLst>
                              <p:par>
                                <p:cTn id="21" presetID="1" presetClass="entr" presetSubtype="0" fill="hold" grpId="0" nodeType="afterEffect">
                                  <p:stCondLst>
                                    <p:cond delay="2000"/>
                                  </p:stCondLst>
                                  <p:childTnLst>
                                    <p:set>
                                      <p:cBhvr>
                                        <p:cTn id="22" dur="1" fill="hold">
                                          <p:stCondLst>
                                            <p:cond delay="0"/>
                                          </p:stCondLst>
                                        </p:cTn>
                                        <p:tgtEl>
                                          <p:spTgt spid="324611">
                                            <p:txEl>
                                              <p:pRg st="3" end="3"/>
                                            </p:txEl>
                                          </p:spTgt>
                                        </p:tgtEl>
                                        <p:attrNameLst>
                                          <p:attrName>style.visibility</p:attrName>
                                        </p:attrNameLst>
                                      </p:cBhvr>
                                      <p:to>
                                        <p:strVal val="visible"/>
                                      </p:to>
                                    </p:set>
                                  </p:childTnLst>
                                </p:cTn>
                              </p:par>
                            </p:childTnLst>
                          </p:cTn>
                        </p:par>
                        <p:par>
                          <p:cTn id="23" fill="hold" nodeType="afterGroup">
                            <p:stCondLst>
                              <p:cond delay="7000"/>
                            </p:stCondLst>
                            <p:childTnLst>
                              <p:par>
                                <p:cTn id="24" presetID="2" presetClass="entr" presetSubtype="9" fill="hold" nodeType="afterEffect">
                                  <p:stCondLst>
                                    <p:cond delay="0"/>
                                  </p:stCondLst>
                                  <p:childTnLst>
                                    <p:set>
                                      <p:cBhvr>
                                        <p:cTn id="25" dur="1" fill="hold">
                                          <p:stCondLst>
                                            <p:cond delay="0"/>
                                          </p:stCondLst>
                                        </p:cTn>
                                        <p:tgtEl>
                                          <p:spTgt spid="324614"/>
                                        </p:tgtEl>
                                        <p:attrNameLst>
                                          <p:attrName>style.visibility</p:attrName>
                                        </p:attrNameLst>
                                      </p:cBhvr>
                                      <p:to>
                                        <p:strVal val="visible"/>
                                      </p:to>
                                    </p:set>
                                    <p:anim calcmode="lin" valueType="num">
                                      <p:cBhvr additive="base">
                                        <p:cTn id="26" dur="1000" fill="hold"/>
                                        <p:tgtEl>
                                          <p:spTgt spid="324614"/>
                                        </p:tgtEl>
                                        <p:attrNameLst>
                                          <p:attrName>ppt_x</p:attrName>
                                        </p:attrNameLst>
                                      </p:cBhvr>
                                      <p:tavLst>
                                        <p:tav tm="0">
                                          <p:val>
                                            <p:strVal val="0-#ppt_w/2"/>
                                          </p:val>
                                        </p:tav>
                                        <p:tav tm="100000">
                                          <p:val>
                                            <p:strVal val="#ppt_x"/>
                                          </p:val>
                                        </p:tav>
                                      </p:tavLst>
                                    </p:anim>
                                    <p:anim calcmode="lin" valueType="num">
                                      <p:cBhvr additive="base">
                                        <p:cTn id="27" dur="1000" fill="hold"/>
                                        <p:tgtEl>
                                          <p:spTgt spid="324614"/>
                                        </p:tgtEl>
                                        <p:attrNameLst>
                                          <p:attrName>ppt_y</p:attrName>
                                        </p:attrNameLst>
                                      </p:cBhvr>
                                      <p:tavLst>
                                        <p:tav tm="0">
                                          <p:val>
                                            <p:strVal val="0-#ppt_h/2"/>
                                          </p:val>
                                        </p:tav>
                                        <p:tav tm="100000">
                                          <p:val>
                                            <p:strVal val="#ppt_y"/>
                                          </p:val>
                                        </p:tav>
                                      </p:tavLst>
                                    </p:anim>
                                  </p:childTnLst>
                                </p:cTn>
                              </p:par>
                            </p:childTnLst>
                          </p:cTn>
                        </p:par>
                        <p:par>
                          <p:cTn id="28" fill="hold" nodeType="afterGroup">
                            <p:stCondLst>
                              <p:cond delay="8000"/>
                            </p:stCondLst>
                            <p:childTnLst>
                              <p:par>
                                <p:cTn id="29" presetID="1" presetClass="entr" presetSubtype="0" fill="hold" grpId="0" nodeType="afterEffect">
                                  <p:stCondLst>
                                    <p:cond delay="1500"/>
                                  </p:stCondLst>
                                  <p:childTnLst>
                                    <p:set>
                                      <p:cBhvr>
                                        <p:cTn id="30" dur="1" fill="hold">
                                          <p:stCondLst>
                                            <p:cond delay="0"/>
                                          </p:stCondLst>
                                        </p:cTn>
                                        <p:tgtEl>
                                          <p:spTgt spid="324611">
                                            <p:txEl>
                                              <p:pRg st="5" end="5"/>
                                            </p:txEl>
                                          </p:spTgt>
                                        </p:tgtEl>
                                        <p:attrNameLst>
                                          <p:attrName>style.visibility</p:attrName>
                                        </p:attrNameLst>
                                      </p:cBhvr>
                                      <p:to>
                                        <p:strVal val="visible"/>
                                      </p:to>
                                    </p:set>
                                  </p:childTnLst>
                                </p:cTn>
                              </p:par>
                              <p:par>
                                <p:cTn id="31" presetID="2" presetClass="entr" presetSubtype="9" fill="hold" nodeType="withEffect">
                                  <p:stCondLst>
                                    <p:cond delay="1500"/>
                                  </p:stCondLst>
                                  <p:childTnLst>
                                    <p:set>
                                      <p:cBhvr>
                                        <p:cTn id="32" dur="1" fill="hold">
                                          <p:stCondLst>
                                            <p:cond delay="0"/>
                                          </p:stCondLst>
                                        </p:cTn>
                                        <p:tgtEl>
                                          <p:spTgt spid="324621"/>
                                        </p:tgtEl>
                                        <p:attrNameLst>
                                          <p:attrName>style.visibility</p:attrName>
                                        </p:attrNameLst>
                                      </p:cBhvr>
                                      <p:to>
                                        <p:strVal val="visible"/>
                                      </p:to>
                                    </p:set>
                                    <p:anim calcmode="lin" valueType="num">
                                      <p:cBhvr additive="base">
                                        <p:cTn id="33" dur="1000" fill="hold"/>
                                        <p:tgtEl>
                                          <p:spTgt spid="324621"/>
                                        </p:tgtEl>
                                        <p:attrNameLst>
                                          <p:attrName>ppt_x</p:attrName>
                                        </p:attrNameLst>
                                      </p:cBhvr>
                                      <p:tavLst>
                                        <p:tav tm="0">
                                          <p:val>
                                            <p:strVal val="0-#ppt_w/2"/>
                                          </p:val>
                                        </p:tav>
                                        <p:tav tm="100000">
                                          <p:val>
                                            <p:strVal val="#ppt_x"/>
                                          </p:val>
                                        </p:tav>
                                      </p:tavLst>
                                    </p:anim>
                                    <p:anim calcmode="lin" valueType="num">
                                      <p:cBhvr additive="base">
                                        <p:cTn id="34" dur="1000" fill="hold"/>
                                        <p:tgtEl>
                                          <p:spTgt spid="3246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0" grpId="0"/>
      <p:bldP spid="32461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76200"/>
            <a:ext cx="8229600"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3200" smtClean="0">
                <a:solidFill>
                  <a:schemeClr val="tx1"/>
                </a:solidFill>
              </a:rPr>
              <a:t>What is </a:t>
            </a:r>
            <a:r>
              <a:rPr lang="en-US" altLang="en-US" sz="3200" smtClean="0">
                <a:solidFill>
                  <a:srgbClr val="FFA713"/>
                </a:solidFill>
              </a:rPr>
              <a:t>FERPA</a:t>
            </a:r>
            <a:r>
              <a:rPr lang="en-US" altLang="en-US" sz="3200" smtClean="0">
                <a:solidFill>
                  <a:schemeClr val="tx1"/>
                </a:solidFill>
              </a:rPr>
              <a:t>?</a:t>
            </a:r>
            <a:r>
              <a:rPr lang="en-US" altLang="en-US" sz="4000" smtClean="0">
                <a:solidFill>
                  <a:schemeClr val="tx1"/>
                </a:solidFill>
              </a:rPr>
              <a:t/>
            </a:r>
            <a:br>
              <a:rPr lang="en-US" altLang="en-US" sz="4000" smtClean="0">
                <a:solidFill>
                  <a:schemeClr val="tx1"/>
                </a:solidFill>
              </a:rPr>
            </a:br>
            <a:r>
              <a:rPr lang="en-US" altLang="en-US" sz="3600" smtClean="0">
                <a:solidFill>
                  <a:srgbClr val="FFA713"/>
                </a:solidFill>
              </a:rPr>
              <a:t>F</a:t>
            </a:r>
            <a:r>
              <a:rPr lang="en-US" altLang="en-US" sz="3600" smtClean="0"/>
              <a:t>AMILY </a:t>
            </a:r>
            <a:r>
              <a:rPr lang="en-US" altLang="en-US" sz="3600" smtClean="0">
                <a:solidFill>
                  <a:srgbClr val="FFA713"/>
                </a:solidFill>
              </a:rPr>
              <a:t>E</a:t>
            </a:r>
            <a:r>
              <a:rPr lang="en-US" altLang="en-US" sz="3600" smtClean="0"/>
              <a:t>DUCATIONAL </a:t>
            </a:r>
            <a:r>
              <a:rPr lang="en-US" altLang="en-US" sz="3600" smtClean="0">
                <a:solidFill>
                  <a:srgbClr val="FFA713"/>
                </a:solidFill>
              </a:rPr>
              <a:t>R</a:t>
            </a:r>
            <a:r>
              <a:rPr lang="en-US" altLang="en-US" sz="3600" smtClean="0"/>
              <a:t>IGHTS AND </a:t>
            </a:r>
            <a:r>
              <a:rPr lang="en-US" altLang="en-US" sz="3600" smtClean="0">
                <a:solidFill>
                  <a:srgbClr val="FFA713"/>
                </a:solidFill>
              </a:rPr>
              <a:t>P</a:t>
            </a:r>
            <a:r>
              <a:rPr lang="en-US" altLang="en-US" sz="3600" smtClean="0"/>
              <a:t>RIVACY </a:t>
            </a:r>
            <a:r>
              <a:rPr lang="en-US" altLang="en-US" sz="3600" smtClean="0">
                <a:solidFill>
                  <a:srgbClr val="FFA713"/>
                </a:solidFill>
              </a:rPr>
              <a:t>A</a:t>
            </a:r>
            <a:r>
              <a:rPr lang="en-US" altLang="en-US" sz="3600" smtClean="0"/>
              <a:t>CT OF 1974 AS AMENDED</a:t>
            </a:r>
          </a:p>
        </p:txBody>
      </p:sp>
      <p:sp>
        <p:nvSpPr>
          <p:cNvPr id="201731" name="Rectangle 3"/>
          <p:cNvSpPr>
            <a:spLocks noGrp="1" noChangeArrowheads="1"/>
          </p:cNvSpPr>
          <p:nvPr>
            <p:ph type="body" idx="1"/>
          </p:nvPr>
        </p:nvSpPr>
        <p:spPr bwMode="auto">
          <a:xfrm>
            <a:off x="457200" y="2743200"/>
            <a:ext cx="8229600" cy="3352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125000"/>
              </a:lnSpc>
              <a:buFontTx/>
              <a:buNone/>
            </a:pPr>
            <a:r>
              <a:rPr lang="en-US" altLang="en-US" sz="2000" smtClean="0">
                <a:latin typeface="Times New Roman" panose="02020603050405020304" pitchFamily="18" charset="0"/>
              </a:rPr>
              <a:t>	"A FEDERAL LAW DESIGNED TO PROTECT THE PRIVACY OF </a:t>
            </a:r>
            <a:r>
              <a:rPr lang="en-US" altLang="en-US" sz="2000" smtClean="0">
                <a:solidFill>
                  <a:srgbClr val="FFA713"/>
                </a:solidFill>
                <a:latin typeface="Times New Roman" panose="02020603050405020304" pitchFamily="18" charset="0"/>
              </a:rPr>
              <a:t>EDUCATION RECORDS</a:t>
            </a:r>
            <a:r>
              <a:rPr lang="en-US" altLang="en-US" sz="2000" smtClean="0">
                <a:latin typeface="Times New Roman" panose="02020603050405020304" pitchFamily="18" charset="0"/>
              </a:rPr>
              <a:t>, TO ESTABLISH THE RIGHT OF STUDENTS TO INSPECT AND REVIEW THEIR </a:t>
            </a:r>
            <a:r>
              <a:rPr lang="en-US" altLang="en-US" sz="2000" smtClean="0">
                <a:solidFill>
                  <a:srgbClr val="FFA713"/>
                </a:solidFill>
                <a:latin typeface="Times New Roman" panose="02020603050405020304" pitchFamily="18" charset="0"/>
              </a:rPr>
              <a:t>EDUCATION RECORDS</a:t>
            </a:r>
            <a:r>
              <a:rPr lang="en-US" altLang="en-US" sz="2000" smtClean="0">
                <a:latin typeface="Times New Roman" panose="02020603050405020304" pitchFamily="18" charset="0"/>
              </a:rPr>
              <a:t>, AND TO PROVIDE GUIDELINES FOR THE CORRECTION OF INACCURATE AND MISLEADING DATA THROUGH INFORMAL AND FORMAL HEARINGS."</a:t>
            </a:r>
          </a:p>
          <a:p>
            <a:pPr eaLnBrk="1" hangingPunct="1">
              <a:buFontTx/>
              <a:buNone/>
            </a:pPr>
            <a:r>
              <a:rPr lang="en-US" altLang="en-US" smtClean="0"/>
              <a:t>________________________________</a:t>
            </a:r>
          </a:p>
          <a:p>
            <a:pPr eaLnBrk="1" hangingPunct="1">
              <a:buFontTx/>
              <a:buNone/>
            </a:pPr>
            <a:r>
              <a:rPr lang="en-US" altLang="en-US" sz="1200" smtClean="0"/>
              <a:t>DEFINITIONS OF TERMS FOR ADMISSIONS AND RECORDS. Washington, D.C.: AACRAO, 1980, p. 28.</a:t>
            </a:r>
          </a:p>
        </p:txBody>
      </p:sp>
      <p:sp>
        <p:nvSpPr>
          <p:cNvPr id="7172" name="Text Box 4"/>
          <p:cNvSpPr txBox="1">
            <a:spLocks noChangeArrowheads="1"/>
          </p:cNvSpPr>
          <p:nvPr/>
        </p:nvSpPr>
        <p:spPr bwMode="auto">
          <a:xfrm>
            <a:off x="990600" y="2117725"/>
            <a:ext cx="6934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2000">
                <a:latin typeface="Times New Roman" panose="02020603050405020304" pitchFamily="18" charset="0"/>
              </a:rPr>
              <a:t>This law, also known as the Buckley Amendment, is</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3000"/>
                                  </p:stCondLst>
                                  <p:childTnLst>
                                    <p:set>
                                      <p:cBhvr>
                                        <p:cTn id="6" dur="1" fill="hold">
                                          <p:stCondLst>
                                            <p:cond delay="0"/>
                                          </p:stCondLst>
                                        </p:cTn>
                                        <p:tgtEl>
                                          <p:spTgt spid="201731"/>
                                        </p:tgtEl>
                                        <p:attrNameLst>
                                          <p:attrName>style.visibility</p:attrName>
                                        </p:attrNameLst>
                                      </p:cBhvr>
                                      <p:to>
                                        <p:strVal val="visible"/>
                                      </p:to>
                                    </p:set>
                                    <p:animEffect transition="in" filter="wipe(left)">
                                      <p:cBhvr>
                                        <p:cTn id="7" dur="3000"/>
                                        <p:tgtEl>
                                          <p:spTgt spid="201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381000" y="304800"/>
            <a:ext cx="7848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800100" indent="-34290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gn="ctr">
              <a:lnSpc>
                <a:spcPct val="90000"/>
              </a:lnSpc>
              <a:spcBef>
                <a:spcPct val="20000"/>
              </a:spcBef>
              <a:buClr>
                <a:schemeClr val="tx1"/>
              </a:buClr>
              <a:buSzPct val="40000"/>
              <a:buFont typeface="Monotype Sorts" pitchFamily="2" charset="2"/>
              <a:buNone/>
            </a:pPr>
            <a:r>
              <a:rPr lang="en-US" altLang="en-US" sz="2800">
                <a:solidFill>
                  <a:srgbClr val="9B0A39"/>
                </a:solidFill>
                <a:latin typeface="Times New Roman" panose="02020603050405020304" pitchFamily="18" charset="0"/>
              </a:rPr>
              <a:t>Loyola University Chicago Provides </a:t>
            </a:r>
          </a:p>
          <a:p>
            <a:pPr lvl="1" algn="ctr">
              <a:lnSpc>
                <a:spcPct val="90000"/>
              </a:lnSpc>
              <a:spcBef>
                <a:spcPct val="20000"/>
              </a:spcBef>
              <a:buClr>
                <a:schemeClr val="tx1"/>
              </a:buClr>
              <a:buSzPct val="40000"/>
              <a:buFont typeface="Monotype Sorts" pitchFamily="2" charset="2"/>
              <a:buNone/>
            </a:pPr>
            <a:r>
              <a:rPr lang="en-US" altLang="en-US" sz="2800" u="sng">
                <a:solidFill>
                  <a:srgbClr val="9B0A39"/>
                </a:solidFill>
                <a:latin typeface="Times New Roman" panose="02020603050405020304" pitchFamily="18" charset="0"/>
              </a:rPr>
              <a:t>Annual Notification</a:t>
            </a:r>
            <a:r>
              <a:rPr lang="en-US" altLang="en-US" sz="2800">
                <a:solidFill>
                  <a:srgbClr val="9B0A39"/>
                </a:solidFill>
                <a:latin typeface="Times New Roman" panose="02020603050405020304" pitchFamily="18" charset="0"/>
              </a:rPr>
              <a:t> to Students of their Rights To:</a:t>
            </a:r>
          </a:p>
          <a:p>
            <a:pPr>
              <a:spcBef>
                <a:spcPct val="20000"/>
              </a:spcBef>
              <a:spcAft>
                <a:spcPct val="25000"/>
              </a:spcAft>
              <a:buClr>
                <a:schemeClr val="tx2"/>
              </a:buClr>
              <a:buSzPct val="75000"/>
              <a:buFont typeface="Monotype Sorts" pitchFamily="2" charset="2"/>
              <a:buNone/>
            </a:pPr>
            <a:endParaRPr lang="en-US" altLang="en-US" sz="3200">
              <a:latin typeface="Arial" panose="020B0604020202020204" pitchFamily="34" charset="0"/>
            </a:endParaRPr>
          </a:p>
        </p:txBody>
      </p:sp>
      <p:sp>
        <p:nvSpPr>
          <p:cNvPr id="401412" name="Rectangle 4"/>
          <p:cNvSpPr>
            <a:spLocks noGrp="1" noChangeArrowheads="1"/>
          </p:cNvSpPr>
          <p:nvPr>
            <p:ph type="body" idx="1"/>
          </p:nvPr>
        </p:nvSpPr>
        <p:spPr bwMode="auto">
          <a:xfrm>
            <a:off x="533400" y="1905000"/>
            <a:ext cx="7848600" cy="3581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90000"/>
              </a:lnSpc>
              <a:spcBef>
                <a:spcPct val="5000"/>
              </a:spcBef>
              <a:spcAft>
                <a:spcPct val="5000"/>
              </a:spcAft>
              <a:buFontTx/>
              <a:buNone/>
              <a:tabLst>
                <a:tab pos="914400" algn="l"/>
              </a:tabLst>
            </a:pPr>
            <a:r>
              <a:rPr lang="en-US" altLang="en-US" sz="1400" smtClean="0">
                <a:latin typeface="Times New Roman" panose="02020603050405020304" pitchFamily="18" charset="0"/>
              </a:rPr>
              <a:t>	</a:t>
            </a:r>
            <a:r>
              <a:rPr lang="en-US" altLang="en-US" sz="1800" smtClean="0">
                <a:latin typeface="Times New Roman" panose="02020603050405020304" pitchFamily="18" charset="0"/>
              </a:rPr>
              <a:t>1. Request that </a:t>
            </a:r>
            <a:r>
              <a:rPr lang="en-US" altLang="en-US" sz="1800" smtClean="0">
                <a:solidFill>
                  <a:srgbClr val="FFA713"/>
                </a:solidFill>
                <a:latin typeface="Times New Roman" panose="02020603050405020304" pitchFamily="18" charset="0"/>
              </a:rPr>
              <a:t>DIRECTORY INFORMATION</a:t>
            </a:r>
            <a:r>
              <a:rPr lang="en-US" altLang="en-US" sz="1800" smtClean="0">
                <a:latin typeface="Times New Roman" panose="02020603050405020304" pitchFamily="18" charset="0"/>
              </a:rPr>
              <a:t> not be released about them.</a:t>
            </a:r>
          </a:p>
          <a:p>
            <a:pPr eaLnBrk="1" hangingPunct="1">
              <a:lnSpc>
                <a:spcPct val="90000"/>
              </a:lnSpc>
              <a:spcBef>
                <a:spcPct val="5000"/>
              </a:spcBef>
              <a:spcAft>
                <a:spcPct val="5000"/>
              </a:spcAft>
              <a:buFontTx/>
              <a:buNone/>
              <a:tabLst>
                <a:tab pos="914400" algn="l"/>
              </a:tabLst>
            </a:pPr>
            <a:r>
              <a:rPr lang="en-US" altLang="en-US" sz="1800" smtClean="0">
                <a:latin typeface="Times New Roman" panose="02020603050405020304" pitchFamily="18" charset="0"/>
              </a:rPr>
              <a:t>	2. Inspect and review their </a:t>
            </a:r>
            <a:r>
              <a:rPr lang="en-US" altLang="en-US" sz="1800" smtClean="0">
                <a:solidFill>
                  <a:srgbClr val="FFA713"/>
                </a:solidFill>
                <a:latin typeface="Times New Roman" panose="02020603050405020304" pitchFamily="18" charset="0"/>
              </a:rPr>
              <a:t>EDUCATION RECORDS </a:t>
            </a:r>
            <a:r>
              <a:rPr lang="en-US" altLang="en-US" sz="1800" smtClean="0">
                <a:latin typeface="Times New Roman" panose="02020603050405020304" pitchFamily="18" charset="0"/>
              </a:rPr>
              <a:t>within 45 days of requesting to do so.</a:t>
            </a:r>
          </a:p>
          <a:p>
            <a:pPr eaLnBrk="1" hangingPunct="1">
              <a:lnSpc>
                <a:spcPct val="90000"/>
              </a:lnSpc>
              <a:spcBef>
                <a:spcPct val="5000"/>
              </a:spcBef>
              <a:spcAft>
                <a:spcPct val="5000"/>
              </a:spcAft>
              <a:buFontTx/>
              <a:buNone/>
              <a:tabLst>
                <a:tab pos="914400" algn="l"/>
              </a:tabLst>
            </a:pPr>
            <a:r>
              <a:rPr lang="en-US" altLang="en-US" sz="1800" smtClean="0">
                <a:latin typeface="Times New Roman" panose="02020603050405020304" pitchFamily="18" charset="0"/>
              </a:rPr>
              <a:t>	3. Request an amendment to their educational records.</a:t>
            </a:r>
            <a:r>
              <a:rPr lang="en-US" altLang="en-US" sz="1800" smtClean="0">
                <a:solidFill>
                  <a:srgbClr val="FF0033"/>
                </a:solidFill>
                <a:latin typeface="Times New Roman" panose="02020603050405020304" pitchFamily="18" charset="0"/>
              </a:rPr>
              <a:t> </a:t>
            </a:r>
          </a:p>
          <a:p>
            <a:pPr eaLnBrk="1" hangingPunct="1">
              <a:lnSpc>
                <a:spcPct val="90000"/>
              </a:lnSpc>
              <a:spcBef>
                <a:spcPct val="5000"/>
              </a:spcBef>
              <a:spcAft>
                <a:spcPct val="5000"/>
              </a:spcAft>
              <a:buFontTx/>
              <a:buNone/>
              <a:tabLst>
                <a:tab pos="914400" algn="l"/>
              </a:tabLst>
            </a:pPr>
            <a:r>
              <a:rPr lang="en-US" altLang="en-US" sz="1800" smtClean="0">
                <a:solidFill>
                  <a:srgbClr val="FF0033"/>
                </a:solidFill>
                <a:latin typeface="Times New Roman" panose="02020603050405020304" pitchFamily="18" charset="0"/>
              </a:rPr>
              <a:t>	4</a:t>
            </a:r>
            <a:r>
              <a:rPr lang="en-US" altLang="en-US" sz="1800" smtClean="0">
                <a:latin typeface="Times New Roman" panose="02020603050405020304" pitchFamily="18" charset="0"/>
              </a:rPr>
              <a:t>. Request a hearing if the request for an amendment is not satisfactory.</a:t>
            </a:r>
          </a:p>
          <a:p>
            <a:pPr eaLnBrk="1" hangingPunct="1">
              <a:lnSpc>
                <a:spcPct val="90000"/>
              </a:lnSpc>
              <a:spcBef>
                <a:spcPct val="5000"/>
              </a:spcBef>
              <a:spcAft>
                <a:spcPct val="5000"/>
              </a:spcAft>
              <a:buFontTx/>
              <a:buNone/>
              <a:tabLst>
                <a:tab pos="914400" algn="l"/>
              </a:tabLst>
            </a:pPr>
            <a:r>
              <a:rPr lang="en-US" altLang="en-US" sz="1800" smtClean="0">
                <a:latin typeface="Times New Roman" panose="02020603050405020304" pitchFamily="18" charset="0"/>
              </a:rPr>
              <a:t>	5. File a complaint with the U.S. Department of Education.</a:t>
            </a:r>
          </a:p>
          <a:p>
            <a:pPr eaLnBrk="1" hangingPunct="1">
              <a:lnSpc>
                <a:spcPct val="90000"/>
              </a:lnSpc>
              <a:spcBef>
                <a:spcPct val="5000"/>
              </a:spcBef>
              <a:spcAft>
                <a:spcPct val="5000"/>
              </a:spcAft>
              <a:buFontTx/>
              <a:buNone/>
              <a:tabLst>
                <a:tab pos="914400" algn="l"/>
              </a:tabLst>
            </a:pPr>
            <a:r>
              <a:rPr lang="en-US" altLang="en-US" sz="1800" smtClean="0">
                <a:latin typeface="Times New Roman" panose="02020603050405020304" pitchFamily="18" charset="0"/>
              </a:rPr>
              <a:t>      6. Know that </a:t>
            </a:r>
            <a:r>
              <a:rPr lang="en-US" altLang="en-US" sz="1800" smtClean="0">
                <a:solidFill>
                  <a:srgbClr val="FFA713"/>
                </a:solidFill>
                <a:latin typeface="Times New Roman" panose="02020603050405020304" pitchFamily="18" charset="0"/>
              </a:rPr>
              <a:t>SCHOOL OFFICIALS</a:t>
            </a:r>
            <a:r>
              <a:rPr lang="en-US" altLang="en-US" sz="1800" smtClean="0">
                <a:latin typeface="Times New Roman" panose="02020603050405020304" pitchFamily="18" charset="0"/>
              </a:rPr>
              <a:t> with a </a:t>
            </a:r>
          </a:p>
          <a:p>
            <a:pPr eaLnBrk="1" hangingPunct="1">
              <a:lnSpc>
                <a:spcPct val="90000"/>
              </a:lnSpc>
              <a:spcBef>
                <a:spcPct val="5000"/>
              </a:spcBef>
              <a:spcAft>
                <a:spcPct val="5000"/>
              </a:spcAft>
              <a:buFontTx/>
              <a:buNone/>
              <a:tabLst>
                <a:tab pos="914400" algn="l"/>
              </a:tabLst>
            </a:pPr>
            <a:r>
              <a:rPr lang="en-US" altLang="en-US" sz="1800" smtClean="0">
                <a:latin typeface="Times New Roman" panose="02020603050405020304" pitchFamily="18" charset="0"/>
              </a:rPr>
              <a:t>	    </a:t>
            </a:r>
            <a:r>
              <a:rPr lang="en-US" altLang="en-US" sz="1800" smtClean="0">
                <a:solidFill>
                  <a:srgbClr val="FFA713"/>
                </a:solidFill>
                <a:latin typeface="Times New Roman" panose="02020603050405020304" pitchFamily="18" charset="0"/>
              </a:rPr>
              <a:t>LEGITIMATE EDUCATIONAL INTEREST</a:t>
            </a:r>
            <a:r>
              <a:rPr lang="en-US" altLang="en-US" sz="1800" smtClean="0">
                <a:latin typeface="Times New Roman" panose="02020603050405020304" pitchFamily="18" charset="0"/>
              </a:rPr>
              <a:t> may access the student’s </a:t>
            </a:r>
          </a:p>
          <a:p>
            <a:pPr eaLnBrk="1" hangingPunct="1">
              <a:lnSpc>
                <a:spcPct val="90000"/>
              </a:lnSpc>
              <a:spcBef>
                <a:spcPct val="5000"/>
              </a:spcBef>
              <a:spcAft>
                <a:spcPct val="5000"/>
              </a:spcAft>
              <a:buFontTx/>
              <a:buNone/>
              <a:tabLst>
                <a:tab pos="914400" algn="l"/>
              </a:tabLst>
            </a:pPr>
            <a:r>
              <a:rPr lang="en-US" altLang="en-US" sz="1800" smtClean="0">
                <a:latin typeface="Times New Roman" panose="02020603050405020304" pitchFamily="18" charset="0"/>
              </a:rPr>
              <a:t>           educational record without written consent.</a:t>
            </a:r>
          </a:p>
          <a:p>
            <a:pPr eaLnBrk="1" hangingPunct="1">
              <a:lnSpc>
                <a:spcPct val="90000"/>
              </a:lnSpc>
              <a:spcBef>
                <a:spcPct val="5000"/>
              </a:spcBef>
              <a:spcAft>
                <a:spcPct val="5000"/>
              </a:spcAft>
              <a:buFontTx/>
              <a:buNone/>
              <a:tabLst>
                <a:tab pos="914400" algn="l"/>
              </a:tabLst>
            </a:pPr>
            <a:endParaRPr lang="en-US" altLang="en-US" sz="1800" smtClean="0">
              <a:latin typeface="Times New Roman" panose="02020603050405020304" pitchFamily="18" charset="0"/>
            </a:endParaRPr>
          </a:p>
          <a:p>
            <a:pPr eaLnBrk="1" hangingPunct="1">
              <a:lnSpc>
                <a:spcPct val="90000"/>
              </a:lnSpc>
              <a:spcBef>
                <a:spcPct val="5000"/>
              </a:spcBef>
              <a:spcAft>
                <a:spcPct val="5000"/>
              </a:spcAft>
              <a:buFontTx/>
              <a:buNone/>
              <a:tabLst>
                <a:tab pos="914400" algn="l"/>
              </a:tabLst>
            </a:pPr>
            <a:r>
              <a:rPr lang="en-US" altLang="en-US" sz="1800" smtClean="0">
                <a:latin typeface="Times New Roman" panose="02020603050405020304" pitchFamily="18" charset="0"/>
              </a:rPr>
              <a:t>In short, your Education Records belong to you.  Loyola University Chicago applies FERPA to protect your privacy rights.</a:t>
            </a:r>
          </a:p>
          <a:p>
            <a:pPr eaLnBrk="1" hangingPunct="1">
              <a:lnSpc>
                <a:spcPct val="90000"/>
              </a:lnSpc>
              <a:spcAft>
                <a:spcPct val="25000"/>
              </a:spcAft>
              <a:buFontTx/>
              <a:buNone/>
              <a:tabLst>
                <a:tab pos="914400" algn="l"/>
              </a:tabLst>
            </a:pPr>
            <a:r>
              <a:rPr lang="en-US" altLang="en-US" sz="1200" smtClean="0"/>
              <a:t>		</a:t>
            </a:r>
          </a:p>
        </p:txBody>
      </p:sp>
      <p:sp>
        <p:nvSpPr>
          <p:cNvPr id="9220" name="Rectangle 5"/>
          <p:cNvSpPr>
            <a:spLocks noChangeArrowheads="1"/>
          </p:cNvSpPr>
          <p:nvPr/>
        </p:nvSpPr>
        <p:spPr bwMode="auto">
          <a:xfrm>
            <a:off x="609600" y="1752600"/>
            <a:ext cx="7848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panose="02020603050405020304" pitchFamily="18" charset="0"/>
              </a:defRPr>
            </a:lvl1pPr>
            <a:lvl2pPr marL="1428750" indent="-8572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nSpc>
                <a:spcPct val="90000"/>
              </a:lnSpc>
              <a:spcBef>
                <a:spcPct val="20000"/>
              </a:spcBef>
              <a:buClr>
                <a:schemeClr val="tx1"/>
              </a:buClr>
              <a:buSzPct val="40000"/>
              <a:buFont typeface="Monotype Sorts" pitchFamily="2" charset="2"/>
              <a:buNone/>
            </a:pPr>
            <a:endParaRPr lang="en-US" altLang="en-US">
              <a:latin typeface="Times New Roman" panose="02020603050405020304" pitchFamily="18" charset="0"/>
            </a:endParaRPr>
          </a:p>
        </p:txBody>
      </p:sp>
      <p:pic>
        <p:nvPicPr>
          <p:cNvPr id="40141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5411788"/>
            <a:ext cx="1114425"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2000"/>
                                  </p:stCondLst>
                                  <p:childTnLst>
                                    <p:set>
                                      <p:cBhvr>
                                        <p:cTn id="6" dur="1" fill="hold">
                                          <p:stCondLst>
                                            <p:cond delay="0"/>
                                          </p:stCondLst>
                                        </p:cTn>
                                        <p:tgtEl>
                                          <p:spTgt spid="401414"/>
                                        </p:tgtEl>
                                        <p:attrNameLst>
                                          <p:attrName>style.visibility</p:attrName>
                                        </p:attrNameLst>
                                      </p:cBhvr>
                                      <p:to>
                                        <p:strVal val="visible"/>
                                      </p:to>
                                    </p:set>
                                    <p:anim calcmode="lin" valueType="num">
                                      <p:cBhvr additive="base">
                                        <p:cTn id="7" dur="3000" fill="hold"/>
                                        <p:tgtEl>
                                          <p:spTgt spid="401414"/>
                                        </p:tgtEl>
                                        <p:attrNameLst>
                                          <p:attrName>ppt_x</p:attrName>
                                        </p:attrNameLst>
                                      </p:cBhvr>
                                      <p:tavLst>
                                        <p:tav tm="0">
                                          <p:val>
                                            <p:strVal val="1+#ppt_w/2"/>
                                          </p:val>
                                        </p:tav>
                                        <p:tav tm="100000">
                                          <p:val>
                                            <p:strVal val="#ppt_x"/>
                                          </p:val>
                                        </p:tav>
                                      </p:tavLst>
                                    </p:anim>
                                    <p:anim calcmode="lin" valueType="num">
                                      <p:cBhvr additive="base">
                                        <p:cTn id="8" dur="3000" fill="hold"/>
                                        <p:tgtEl>
                                          <p:spTgt spid="40141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401412">
                                            <p:txEl>
                                              <p:pRg st="0" end="0"/>
                                            </p:txEl>
                                          </p:spTgt>
                                        </p:tgtEl>
                                        <p:attrNameLst>
                                          <p:attrName>style.visibility</p:attrName>
                                        </p:attrNameLst>
                                      </p:cBhvr>
                                      <p:to>
                                        <p:strVal val="visible"/>
                                      </p:to>
                                    </p:set>
                                    <p:anim calcmode="lin" valueType="num">
                                      <p:cBhvr additive="base">
                                        <p:cTn id="13" dur="3000" fill="hold"/>
                                        <p:tgtEl>
                                          <p:spTgt spid="401412">
                                            <p:txEl>
                                              <p:pRg st="0" end="0"/>
                                            </p:txEl>
                                          </p:spTgt>
                                        </p:tgtEl>
                                        <p:attrNameLst>
                                          <p:attrName>ppt_x</p:attrName>
                                        </p:attrNameLst>
                                      </p:cBhvr>
                                      <p:tavLst>
                                        <p:tav tm="0">
                                          <p:val>
                                            <p:strVal val="1+#ppt_w/2"/>
                                          </p:val>
                                        </p:tav>
                                        <p:tav tm="100000">
                                          <p:val>
                                            <p:strVal val="#ppt_x"/>
                                          </p:val>
                                        </p:tav>
                                      </p:tavLst>
                                    </p:anim>
                                    <p:anim calcmode="lin" valueType="num">
                                      <p:cBhvr additive="base">
                                        <p:cTn id="14" dur="3000" fill="hold"/>
                                        <p:tgtEl>
                                          <p:spTgt spid="401412">
                                            <p:txEl>
                                              <p:pRg st="0" end="0"/>
                                            </p:txEl>
                                          </p:spTgt>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3000"/>
                            </p:stCondLst>
                            <p:childTnLst>
                              <p:par>
                                <p:cTn id="16" presetID="2" presetClass="exit" presetSubtype="8" fill="hold" nodeType="afterEffect">
                                  <p:stCondLst>
                                    <p:cond delay="0"/>
                                  </p:stCondLst>
                                  <p:childTnLst>
                                    <p:anim calcmode="lin" valueType="num">
                                      <p:cBhvr additive="base">
                                        <p:cTn id="17" dur="3000"/>
                                        <p:tgtEl>
                                          <p:spTgt spid="401414"/>
                                        </p:tgtEl>
                                        <p:attrNameLst>
                                          <p:attrName>ppt_x</p:attrName>
                                        </p:attrNameLst>
                                      </p:cBhvr>
                                      <p:tavLst>
                                        <p:tav tm="0">
                                          <p:val>
                                            <p:strVal val="ppt_x"/>
                                          </p:val>
                                        </p:tav>
                                        <p:tav tm="100000">
                                          <p:val>
                                            <p:strVal val="0-ppt_w/2"/>
                                          </p:val>
                                        </p:tav>
                                      </p:tavLst>
                                    </p:anim>
                                    <p:anim calcmode="lin" valueType="num">
                                      <p:cBhvr additive="base">
                                        <p:cTn id="18" dur="3000"/>
                                        <p:tgtEl>
                                          <p:spTgt spid="401414"/>
                                        </p:tgtEl>
                                        <p:attrNameLst>
                                          <p:attrName>ppt_y</p:attrName>
                                        </p:attrNameLst>
                                      </p:cBhvr>
                                      <p:tavLst>
                                        <p:tav tm="0">
                                          <p:val>
                                            <p:strVal val="ppt_y"/>
                                          </p:val>
                                        </p:tav>
                                        <p:tav tm="100000">
                                          <p:val>
                                            <p:strVal val="ppt_y"/>
                                          </p:val>
                                        </p:tav>
                                      </p:tavLst>
                                    </p:anim>
                                    <p:set>
                                      <p:cBhvr>
                                        <p:cTn id="19" dur="1" fill="hold">
                                          <p:stCondLst>
                                            <p:cond delay="2999"/>
                                          </p:stCondLst>
                                        </p:cTn>
                                        <p:tgtEl>
                                          <p:spTgt spid="401414"/>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nodeType="clickEffect">
                                  <p:stCondLst>
                                    <p:cond delay="0"/>
                                  </p:stCondLst>
                                  <p:childTnLst>
                                    <p:set>
                                      <p:cBhvr>
                                        <p:cTn id="23" dur="1" fill="hold">
                                          <p:stCondLst>
                                            <p:cond delay="0"/>
                                          </p:stCondLst>
                                        </p:cTn>
                                        <p:tgtEl>
                                          <p:spTgt spid="401412">
                                            <p:txEl>
                                              <p:pRg st="1" end="1"/>
                                            </p:txEl>
                                          </p:spTgt>
                                        </p:tgtEl>
                                        <p:attrNameLst>
                                          <p:attrName>style.visibility</p:attrName>
                                        </p:attrNameLst>
                                      </p:cBhvr>
                                      <p:to>
                                        <p:strVal val="visible"/>
                                      </p:to>
                                    </p:set>
                                    <p:anim calcmode="lin" valueType="num">
                                      <p:cBhvr additive="base">
                                        <p:cTn id="24" dur="3000" fill="hold"/>
                                        <p:tgtEl>
                                          <p:spTgt spid="401412">
                                            <p:txEl>
                                              <p:pRg st="1" end="1"/>
                                            </p:txEl>
                                          </p:spTgt>
                                        </p:tgtEl>
                                        <p:attrNameLst>
                                          <p:attrName>ppt_x</p:attrName>
                                        </p:attrNameLst>
                                      </p:cBhvr>
                                      <p:tavLst>
                                        <p:tav tm="0">
                                          <p:val>
                                            <p:strVal val="1+#ppt_w/2"/>
                                          </p:val>
                                        </p:tav>
                                        <p:tav tm="100000">
                                          <p:val>
                                            <p:strVal val="#ppt_x"/>
                                          </p:val>
                                        </p:tav>
                                      </p:tavLst>
                                    </p:anim>
                                    <p:anim calcmode="lin" valueType="num">
                                      <p:cBhvr additive="base">
                                        <p:cTn id="25" dur="3000" fill="hold"/>
                                        <p:tgtEl>
                                          <p:spTgt spid="4014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nodeType="clickEffect">
                                  <p:stCondLst>
                                    <p:cond delay="0"/>
                                  </p:stCondLst>
                                  <p:childTnLst>
                                    <p:set>
                                      <p:cBhvr>
                                        <p:cTn id="29" dur="1" fill="hold">
                                          <p:stCondLst>
                                            <p:cond delay="0"/>
                                          </p:stCondLst>
                                        </p:cTn>
                                        <p:tgtEl>
                                          <p:spTgt spid="401412">
                                            <p:txEl>
                                              <p:pRg st="2" end="2"/>
                                            </p:txEl>
                                          </p:spTgt>
                                        </p:tgtEl>
                                        <p:attrNameLst>
                                          <p:attrName>style.visibility</p:attrName>
                                        </p:attrNameLst>
                                      </p:cBhvr>
                                      <p:to>
                                        <p:strVal val="visible"/>
                                      </p:to>
                                    </p:set>
                                    <p:anim calcmode="lin" valueType="num">
                                      <p:cBhvr additive="base">
                                        <p:cTn id="30" dur="3000" fill="hold"/>
                                        <p:tgtEl>
                                          <p:spTgt spid="401412">
                                            <p:txEl>
                                              <p:pRg st="2" end="2"/>
                                            </p:txEl>
                                          </p:spTgt>
                                        </p:tgtEl>
                                        <p:attrNameLst>
                                          <p:attrName>ppt_x</p:attrName>
                                        </p:attrNameLst>
                                      </p:cBhvr>
                                      <p:tavLst>
                                        <p:tav tm="0">
                                          <p:val>
                                            <p:strVal val="1+#ppt_w/2"/>
                                          </p:val>
                                        </p:tav>
                                        <p:tav tm="100000">
                                          <p:val>
                                            <p:strVal val="#ppt_x"/>
                                          </p:val>
                                        </p:tav>
                                      </p:tavLst>
                                    </p:anim>
                                    <p:anim calcmode="lin" valueType="num">
                                      <p:cBhvr additive="base">
                                        <p:cTn id="31" dur="3000" fill="hold"/>
                                        <p:tgtEl>
                                          <p:spTgt spid="4014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2" fill="hold" nodeType="clickEffect">
                                  <p:stCondLst>
                                    <p:cond delay="0"/>
                                  </p:stCondLst>
                                  <p:childTnLst>
                                    <p:set>
                                      <p:cBhvr>
                                        <p:cTn id="35" dur="1" fill="hold">
                                          <p:stCondLst>
                                            <p:cond delay="0"/>
                                          </p:stCondLst>
                                        </p:cTn>
                                        <p:tgtEl>
                                          <p:spTgt spid="401412">
                                            <p:txEl>
                                              <p:pRg st="3" end="3"/>
                                            </p:txEl>
                                          </p:spTgt>
                                        </p:tgtEl>
                                        <p:attrNameLst>
                                          <p:attrName>style.visibility</p:attrName>
                                        </p:attrNameLst>
                                      </p:cBhvr>
                                      <p:to>
                                        <p:strVal val="visible"/>
                                      </p:to>
                                    </p:set>
                                    <p:anim calcmode="lin" valueType="num">
                                      <p:cBhvr additive="base">
                                        <p:cTn id="36" dur="3000" fill="hold"/>
                                        <p:tgtEl>
                                          <p:spTgt spid="401412">
                                            <p:txEl>
                                              <p:pRg st="3" end="3"/>
                                            </p:txEl>
                                          </p:spTgt>
                                        </p:tgtEl>
                                        <p:attrNameLst>
                                          <p:attrName>ppt_x</p:attrName>
                                        </p:attrNameLst>
                                      </p:cBhvr>
                                      <p:tavLst>
                                        <p:tav tm="0">
                                          <p:val>
                                            <p:strVal val="1+#ppt_w/2"/>
                                          </p:val>
                                        </p:tav>
                                        <p:tav tm="100000">
                                          <p:val>
                                            <p:strVal val="#ppt_x"/>
                                          </p:val>
                                        </p:tav>
                                      </p:tavLst>
                                    </p:anim>
                                    <p:anim calcmode="lin" valueType="num">
                                      <p:cBhvr additive="base">
                                        <p:cTn id="37" dur="3000" fill="hold"/>
                                        <p:tgtEl>
                                          <p:spTgt spid="40141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2" fill="hold" nodeType="clickEffect">
                                  <p:stCondLst>
                                    <p:cond delay="0"/>
                                  </p:stCondLst>
                                  <p:childTnLst>
                                    <p:set>
                                      <p:cBhvr>
                                        <p:cTn id="41" dur="1" fill="hold">
                                          <p:stCondLst>
                                            <p:cond delay="0"/>
                                          </p:stCondLst>
                                        </p:cTn>
                                        <p:tgtEl>
                                          <p:spTgt spid="401412">
                                            <p:txEl>
                                              <p:pRg st="4" end="4"/>
                                            </p:txEl>
                                          </p:spTgt>
                                        </p:tgtEl>
                                        <p:attrNameLst>
                                          <p:attrName>style.visibility</p:attrName>
                                        </p:attrNameLst>
                                      </p:cBhvr>
                                      <p:to>
                                        <p:strVal val="visible"/>
                                      </p:to>
                                    </p:set>
                                    <p:anim calcmode="lin" valueType="num">
                                      <p:cBhvr additive="base">
                                        <p:cTn id="42" dur="3000" fill="hold"/>
                                        <p:tgtEl>
                                          <p:spTgt spid="401412">
                                            <p:txEl>
                                              <p:pRg st="4" end="4"/>
                                            </p:txEl>
                                          </p:spTgt>
                                        </p:tgtEl>
                                        <p:attrNameLst>
                                          <p:attrName>ppt_x</p:attrName>
                                        </p:attrNameLst>
                                      </p:cBhvr>
                                      <p:tavLst>
                                        <p:tav tm="0">
                                          <p:val>
                                            <p:strVal val="1+#ppt_w/2"/>
                                          </p:val>
                                        </p:tav>
                                        <p:tav tm="100000">
                                          <p:val>
                                            <p:strVal val="#ppt_x"/>
                                          </p:val>
                                        </p:tav>
                                      </p:tavLst>
                                    </p:anim>
                                    <p:anim calcmode="lin" valueType="num">
                                      <p:cBhvr additive="base">
                                        <p:cTn id="43" dur="3000" fill="hold"/>
                                        <p:tgtEl>
                                          <p:spTgt spid="40141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2" fill="hold" nodeType="clickEffect">
                                  <p:stCondLst>
                                    <p:cond delay="0"/>
                                  </p:stCondLst>
                                  <p:childTnLst>
                                    <p:set>
                                      <p:cBhvr>
                                        <p:cTn id="47" dur="1" fill="hold">
                                          <p:stCondLst>
                                            <p:cond delay="0"/>
                                          </p:stCondLst>
                                        </p:cTn>
                                        <p:tgtEl>
                                          <p:spTgt spid="401412">
                                            <p:txEl>
                                              <p:pRg st="5" end="5"/>
                                            </p:txEl>
                                          </p:spTgt>
                                        </p:tgtEl>
                                        <p:attrNameLst>
                                          <p:attrName>style.visibility</p:attrName>
                                        </p:attrNameLst>
                                      </p:cBhvr>
                                      <p:to>
                                        <p:strVal val="visible"/>
                                      </p:to>
                                    </p:set>
                                    <p:anim calcmode="lin" valueType="num">
                                      <p:cBhvr additive="base">
                                        <p:cTn id="48" dur="3000" fill="hold"/>
                                        <p:tgtEl>
                                          <p:spTgt spid="401412">
                                            <p:txEl>
                                              <p:pRg st="5" end="5"/>
                                            </p:txEl>
                                          </p:spTgt>
                                        </p:tgtEl>
                                        <p:attrNameLst>
                                          <p:attrName>ppt_x</p:attrName>
                                        </p:attrNameLst>
                                      </p:cBhvr>
                                      <p:tavLst>
                                        <p:tav tm="0">
                                          <p:val>
                                            <p:strVal val="1+#ppt_w/2"/>
                                          </p:val>
                                        </p:tav>
                                        <p:tav tm="100000">
                                          <p:val>
                                            <p:strVal val="#ppt_x"/>
                                          </p:val>
                                        </p:tav>
                                      </p:tavLst>
                                    </p:anim>
                                    <p:anim calcmode="lin" valueType="num">
                                      <p:cBhvr additive="base">
                                        <p:cTn id="49" dur="3000" fill="hold"/>
                                        <p:tgtEl>
                                          <p:spTgt spid="401412">
                                            <p:txEl>
                                              <p:pRg st="5" end="5"/>
                                            </p:txEl>
                                          </p:spTgt>
                                        </p:tgtEl>
                                        <p:attrNameLst>
                                          <p:attrName>ppt_y</p:attrName>
                                        </p:attrNameLst>
                                      </p:cBhvr>
                                      <p:tavLst>
                                        <p:tav tm="0">
                                          <p:val>
                                            <p:strVal val="#ppt_y"/>
                                          </p:val>
                                        </p:tav>
                                        <p:tav tm="100000">
                                          <p:val>
                                            <p:strVal val="#ppt_y"/>
                                          </p:val>
                                        </p:tav>
                                      </p:tavLst>
                                    </p:anim>
                                  </p:childTnLst>
                                </p:cTn>
                              </p:par>
                            </p:childTnLst>
                          </p:cTn>
                        </p:par>
                        <p:par>
                          <p:cTn id="50" fill="hold" nodeType="afterGroup">
                            <p:stCondLst>
                              <p:cond delay="3000"/>
                            </p:stCondLst>
                            <p:childTnLst>
                              <p:par>
                                <p:cTn id="51" presetID="2" presetClass="entr" presetSubtype="2" fill="hold" nodeType="afterEffect">
                                  <p:stCondLst>
                                    <p:cond delay="0"/>
                                  </p:stCondLst>
                                  <p:childTnLst>
                                    <p:set>
                                      <p:cBhvr>
                                        <p:cTn id="52" dur="1" fill="hold">
                                          <p:stCondLst>
                                            <p:cond delay="0"/>
                                          </p:stCondLst>
                                        </p:cTn>
                                        <p:tgtEl>
                                          <p:spTgt spid="401412">
                                            <p:txEl>
                                              <p:pRg st="6" end="6"/>
                                            </p:txEl>
                                          </p:spTgt>
                                        </p:tgtEl>
                                        <p:attrNameLst>
                                          <p:attrName>style.visibility</p:attrName>
                                        </p:attrNameLst>
                                      </p:cBhvr>
                                      <p:to>
                                        <p:strVal val="visible"/>
                                      </p:to>
                                    </p:set>
                                    <p:anim calcmode="lin" valueType="num">
                                      <p:cBhvr additive="base">
                                        <p:cTn id="53" dur="2000" fill="hold"/>
                                        <p:tgtEl>
                                          <p:spTgt spid="401412">
                                            <p:txEl>
                                              <p:pRg st="6" end="6"/>
                                            </p:txEl>
                                          </p:spTgt>
                                        </p:tgtEl>
                                        <p:attrNameLst>
                                          <p:attrName>ppt_x</p:attrName>
                                        </p:attrNameLst>
                                      </p:cBhvr>
                                      <p:tavLst>
                                        <p:tav tm="0">
                                          <p:val>
                                            <p:strVal val="1+#ppt_w/2"/>
                                          </p:val>
                                        </p:tav>
                                        <p:tav tm="100000">
                                          <p:val>
                                            <p:strVal val="#ppt_x"/>
                                          </p:val>
                                        </p:tav>
                                      </p:tavLst>
                                    </p:anim>
                                    <p:anim calcmode="lin" valueType="num">
                                      <p:cBhvr additive="base">
                                        <p:cTn id="54" dur="2000" fill="hold"/>
                                        <p:tgtEl>
                                          <p:spTgt spid="401412">
                                            <p:txEl>
                                              <p:pRg st="6" end="6"/>
                                            </p:txEl>
                                          </p:spTgt>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401412">
                                            <p:txEl>
                                              <p:pRg st="7" end="7"/>
                                            </p:txEl>
                                          </p:spTgt>
                                        </p:tgtEl>
                                        <p:attrNameLst>
                                          <p:attrName>style.visibility</p:attrName>
                                        </p:attrNameLst>
                                      </p:cBhvr>
                                      <p:to>
                                        <p:strVal val="visible"/>
                                      </p:to>
                                    </p:set>
                                    <p:anim calcmode="lin" valueType="num">
                                      <p:cBhvr additive="base">
                                        <p:cTn id="57" dur="2000" fill="hold"/>
                                        <p:tgtEl>
                                          <p:spTgt spid="401412">
                                            <p:txEl>
                                              <p:pRg st="7" end="7"/>
                                            </p:txEl>
                                          </p:spTgt>
                                        </p:tgtEl>
                                        <p:attrNameLst>
                                          <p:attrName>ppt_x</p:attrName>
                                        </p:attrNameLst>
                                      </p:cBhvr>
                                      <p:tavLst>
                                        <p:tav tm="0">
                                          <p:val>
                                            <p:strVal val="1+#ppt_w/2"/>
                                          </p:val>
                                        </p:tav>
                                        <p:tav tm="100000">
                                          <p:val>
                                            <p:strVal val="#ppt_x"/>
                                          </p:val>
                                        </p:tav>
                                      </p:tavLst>
                                    </p:anim>
                                    <p:anim calcmode="lin" valueType="num">
                                      <p:cBhvr additive="base">
                                        <p:cTn id="58" dur="2000" fill="hold"/>
                                        <p:tgtEl>
                                          <p:spTgt spid="40141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401412">
                                            <p:txEl>
                                              <p:pRg st="9" end="9"/>
                                            </p:txEl>
                                          </p:spTgt>
                                        </p:tgtEl>
                                        <p:attrNameLst>
                                          <p:attrName>style.visibility</p:attrName>
                                        </p:attrNameLst>
                                      </p:cBhvr>
                                      <p:to>
                                        <p:strVal val="visible"/>
                                      </p:to>
                                    </p:set>
                                    <p:anim calcmode="lin" valueType="num">
                                      <p:cBhvr additive="base">
                                        <p:cTn id="63" dur="2000" fill="hold"/>
                                        <p:tgtEl>
                                          <p:spTgt spid="401412">
                                            <p:txEl>
                                              <p:pRg st="9" end="9"/>
                                            </p:txEl>
                                          </p:spTgt>
                                        </p:tgtEl>
                                        <p:attrNameLst>
                                          <p:attrName>ppt_x</p:attrName>
                                        </p:attrNameLst>
                                      </p:cBhvr>
                                      <p:tavLst>
                                        <p:tav tm="0">
                                          <p:val>
                                            <p:strVal val="#ppt_x"/>
                                          </p:val>
                                        </p:tav>
                                        <p:tav tm="100000">
                                          <p:val>
                                            <p:strVal val="#ppt_x"/>
                                          </p:val>
                                        </p:tav>
                                      </p:tavLst>
                                    </p:anim>
                                    <p:anim calcmode="lin" valueType="num">
                                      <p:cBhvr additive="base">
                                        <p:cTn id="64" dur="2000" fill="hold"/>
                                        <p:tgtEl>
                                          <p:spTgt spid="40141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0"/>
            <a:ext cx="8229600" cy="1249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000" smtClean="0"/>
              <a:t>What about Your Parents?</a:t>
            </a:r>
            <a:br>
              <a:rPr lang="en-US" altLang="en-US" sz="4000" smtClean="0"/>
            </a:br>
            <a:r>
              <a:rPr lang="en-US" altLang="en-US" sz="2400" smtClean="0"/>
              <a:t>“Who’s Paying the Bill Here?”</a:t>
            </a:r>
          </a:p>
        </p:txBody>
      </p:sp>
      <p:sp>
        <p:nvSpPr>
          <p:cNvPr id="346115" name="Rectangle 3"/>
          <p:cNvSpPr>
            <a:spLocks noGrp="1" noChangeArrowheads="1"/>
          </p:cNvSpPr>
          <p:nvPr>
            <p:ph type="body" idx="1"/>
          </p:nvPr>
        </p:nvSpPr>
        <p:spPr bwMode="auto">
          <a:xfrm>
            <a:off x="914400" y="1295400"/>
            <a:ext cx="7162800" cy="388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5000"/>
              </a:lnSpc>
            </a:pPr>
            <a:r>
              <a:rPr lang="en-US" altLang="en-US" sz="1400" smtClean="0">
                <a:latin typeface="Times New Roman" panose="02020603050405020304" pitchFamily="18" charset="0"/>
              </a:rPr>
              <a:t>When you reach the age of 18 or begin attending Loyola University Chicago, regardless of age, FERPA rights transfer to you.</a:t>
            </a:r>
          </a:p>
          <a:p>
            <a:pPr eaLnBrk="1" hangingPunct="1">
              <a:lnSpc>
                <a:spcPct val="95000"/>
              </a:lnSpc>
              <a:buFontTx/>
              <a:buNone/>
            </a:pPr>
            <a:endParaRPr lang="en-US" altLang="en-US" sz="1400" smtClean="0">
              <a:latin typeface="Times New Roman" panose="02020603050405020304" pitchFamily="18" charset="0"/>
            </a:endParaRPr>
          </a:p>
          <a:p>
            <a:pPr eaLnBrk="1" hangingPunct="1">
              <a:lnSpc>
                <a:spcPct val="85000"/>
              </a:lnSpc>
            </a:pPr>
            <a:r>
              <a:rPr lang="en-US" altLang="en-US" sz="1400" smtClean="0">
                <a:latin typeface="Times New Roman" panose="02020603050405020304" pitchFamily="18" charset="0"/>
              </a:rPr>
              <a:t>Your parents, as with all third parties, may obtain directory information only at the discretion of Loyola.</a:t>
            </a:r>
          </a:p>
          <a:p>
            <a:pPr eaLnBrk="1" hangingPunct="1">
              <a:lnSpc>
                <a:spcPct val="85000"/>
              </a:lnSpc>
            </a:pPr>
            <a:endParaRPr lang="en-US" altLang="en-US" sz="1400" smtClean="0">
              <a:latin typeface="Times New Roman" panose="02020603050405020304" pitchFamily="18" charset="0"/>
            </a:endParaRPr>
          </a:p>
          <a:p>
            <a:pPr eaLnBrk="1" hangingPunct="1">
              <a:lnSpc>
                <a:spcPct val="85000"/>
              </a:lnSpc>
            </a:pPr>
            <a:r>
              <a:rPr lang="en-US" altLang="en-US" sz="1400" smtClean="0">
                <a:latin typeface="Times New Roman" panose="02020603050405020304" pitchFamily="18" charset="0"/>
              </a:rPr>
              <a:t>Loyola may disclose to parents of students under age 21 information regarding their student’s violation of the law or Loyola policy governing use or possession of alcohol or controlled substance if Loyola has determined that you have committed a disciplinary violation.</a:t>
            </a:r>
          </a:p>
          <a:p>
            <a:pPr eaLnBrk="1" hangingPunct="1">
              <a:lnSpc>
                <a:spcPct val="85000"/>
              </a:lnSpc>
              <a:buFontTx/>
              <a:buNone/>
            </a:pPr>
            <a:endParaRPr lang="en-US" altLang="en-US" sz="1400" smtClean="0">
              <a:latin typeface="Times New Roman" panose="02020603050405020304" pitchFamily="18" charset="0"/>
            </a:endParaRPr>
          </a:p>
          <a:p>
            <a:pPr eaLnBrk="1" hangingPunct="1">
              <a:lnSpc>
                <a:spcPct val="85000"/>
              </a:lnSpc>
            </a:pPr>
            <a:r>
              <a:rPr lang="en-US" altLang="en-US" sz="1400" smtClean="0">
                <a:latin typeface="Times New Roman" panose="02020603050405020304" pitchFamily="18" charset="0"/>
              </a:rPr>
              <a:t>Your parents may also obtain non-directory information by obtaining your signed consent.</a:t>
            </a:r>
          </a:p>
          <a:p>
            <a:pPr eaLnBrk="1" hangingPunct="1">
              <a:lnSpc>
                <a:spcPct val="85000"/>
              </a:lnSpc>
            </a:pPr>
            <a:endParaRPr lang="en-US" altLang="en-US" sz="1400" smtClean="0">
              <a:latin typeface="Times New Roman" panose="02020603050405020304" pitchFamily="18" charset="0"/>
            </a:endParaRPr>
          </a:p>
          <a:p>
            <a:pPr eaLnBrk="1" hangingPunct="1">
              <a:lnSpc>
                <a:spcPct val="85000"/>
              </a:lnSpc>
            </a:pPr>
            <a:r>
              <a:rPr lang="en-US" altLang="en-US" sz="1400" smtClean="0">
                <a:latin typeface="Times New Roman" panose="02020603050405020304" pitchFamily="18" charset="0"/>
              </a:rPr>
              <a:t>Your parents may obtain non-directory information (grades, gpa, etc.) only at the discretion of the Loyola AND after it has been determined that their child is legally their dependent, as per Internal Revenue Administration for tax purposes.</a:t>
            </a:r>
          </a:p>
        </p:txBody>
      </p:sp>
      <p:pic>
        <p:nvPicPr>
          <p:cNvPr id="34611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4724400"/>
            <a:ext cx="762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346118" name="Rectangle 6"/>
          <p:cNvSpPr>
            <a:spLocks noChangeArrowheads="1"/>
          </p:cNvSpPr>
          <p:nvPr/>
        </p:nvSpPr>
        <p:spPr bwMode="auto">
          <a:xfrm>
            <a:off x="304800" y="5867400"/>
            <a:ext cx="6324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lnSpc>
                <a:spcPct val="95000"/>
              </a:lnSpc>
              <a:spcBef>
                <a:spcPct val="20000"/>
              </a:spcBef>
              <a:buFontTx/>
              <a:buChar char="•"/>
            </a:pPr>
            <a:r>
              <a:rPr lang="en-US" altLang="en-US" sz="1400">
                <a:latin typeface="Times New Roman" panose="02020603050405020304" pitchFamily="18" charset="0"/>
              </a:rPr>
              <a:t>Students, Loyola will not share your parent’s financial information with you.</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46115">
                                            <p:txEl>
                                              <p:pRg st="0" end="0"/>
                                            </p:txEl>
                                          </p:spTgt>
                                        </p:tgtEl>
                                        <p:attrNameLst>
                                          <p:attrName>style.visibility</p:attrName>
                                        </p:attrNameLst>
                                      </p:cBhvr>
                                      <p:to>
                                        <p:strVal val="visible"/>
                                      </p:to>
                                    </p:set>
                                    <p:anim calcmode="lin" valueType="num">
                                      <p:cBhvr additive="base">
                                        <p:cTn id="7" dur="2000" fill="hold"/>
                                        <p:tgtEl>
                                          <p:spTgt spid="346115">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46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346115">
                                            <p:txEl>
                                              <p:pRg st="2" end="2"/>
                                            </p:txEl>
                                          </p:spTgt>
                                        </p:tgtEl>
                                        <p:attrNameLst>
                                          <p:attrName>style.visibility</p:attrName>
                                        </p:attrNameLst>
                                      </p:cBhvr>
                                      <p:to>
                                        <p:strVal val="visible"/>
                                      </p:to>
                                    </p:set>
                                    <p:animEffect transition="in" filter="slide(fromBottom)">
                                      <p:cBhvr>
                                        <p:cTn id="13" dur="500"/>
                                        <p:tgtEl>
                                          <p:spTgt spid="34611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46115">
                                            <p:txEl>
                                              <p:pRg st="4" end="4"/>
                                            </p:txEl>
                                          </p:spTgt>
                                        </p:tgtEl>
                                        <p:attrNameLst>
                                          <p:attrName>style.visibility</p:attrName>
                                        </p:attrNameLst>
                                      </p:cBhvr>
                                      <p:to>
                                        <p:strVal val="visible"/>
                                      </p:to>
                                    </p:set>
                                    <p:anim calcmode="lin" valueType="num">
                                      <p:cBhvr additive="base">
                                        <p:cTn id="18" dur="2000" fill="hold"/>
                                        <p:tgtEl>
                                          <p:spTgt spid="346115">
                                            <p:txEl>
                                              <p:pRg st="4" end="4"/>
                                            </p:txEl>
                                          </p:spTgt>
                                        </p:tgtEl>
                                        <p:attrNameLst>
                                          <p:attrName>ppt_x</p:attrName>
                                        </p:attrNameLst>
                                      </p:cBhvr>
                                      <p:tavLst>
                                        <p:tav tm="0">
                                          <p:val>
                                            <p:strVal val="0-#ppt_w/2"/>
                                          </p:val>
                                        </p:tav>
                                        <p:tav tm="100000">
                                          <p:val>
                                            <p:strVal val="#ppt_x"/>
                                          </p:val>
                                        </p:tav>
                                      </p:tavLst>
                                    </p:anim>
                                    <p:anim calcmode="lin" valueType="num">
                                      <p:cBhvr additive="base">
                                        <p:cTn id="19" dur="2000" fill="hold"/>
                                        <p:tgtEl>
                                          <p:spTgt spid="3461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46115">
                                            <p:txEl>
                                              <p:pRg st="6" end="6"/>
                                            </p:txEl>
                                          </p:spTgt>
                                        </p:tgtEl>
                                        <p:attrNameLst>
                                          <p:attrName>style.visibility</p:attrName>
                                        </p:attrNameLst>
                                      </p:cBhvr>
                                      <p:to>
                                        <p:strVal val="visible"/>
                                      </p:to>
                                    </p:set>
                                    <p:anim calcmode="lin" valueType="num">
                                      <p:cBhvr additive="base">
                                        <p:cTn id="24" dur="2000" fill="hold"/>
                                        <p:tgtEl>
                                          <p:spTgt spid="346115">
                                            <p:txEl>
                                              <p:pRg st="6" end="6"/>
                                            </p:txEl>
                                          </p:spTgt>
                                        </p:tgtEl>
                                        <p:attrNameLst>
                                          <p:attrName>ppt_x</p:attrName>
                                        </p:attrNameLst>
                                      </p:cBhvr>
                                      <p:tavLst>
                                        <p:tav tm="0">
                                          <p:val>
                                            <p:strVal val="0-#ppt_w/2"/>
                                          </p:val>
                                        </p:tav>
                                        <p:tav tm="100000">
                                          <p:val>
                                            <p:strVal val="#ppt_x"/>
                                          </p:val>
                                        </p:tav>
                                      </p:tavLst>
                                    </p:anim>
                                    <p:anim calcmode="lin" valueType="num">
                                      <p:cBhvr additive="base">
                                        <p:cTn id="25" dur="2000" fill="hold"/>
                                        <p:tgtEl>
                                          <p:spTgt spid="3461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346115">
                                            <p:txEl>
                                              <p:pRg st="8" end="8"/>
                                            </p:txEl>
                                          </p:spTgt>
                                        </p:tgtEl>
                                        <p:attrNameLst>
                                          <p:attrName>style.visibility</p:attrName>
                                        </p:attrNameLst>
                                      </p:cBhvr>
                                      <p:to>
                                        <p:strVal val="visible"/>
                                      </p:to>
                                    </p:set>
                                    <p:anim calcmode="lin" valueType="num">
                                      <p:cBhvr additive="base">
                                        <p:cTn id="30" dur="2000" fill="hold"/>
                                        <p:tgtEl>
                                          <p:spTgt spid="346115">
                                            <p:txEl>
                                              <p:pRg st="8" end="8"/>
                                            </p:txEl>
                                          </p:spTgt>
                                        </p:tgtEl>
                                        <p:attrNameLst>
                                          <p:attrName>ppt_x</p:attrName>
                                        </p:attrNameLst>
                                      </p:cBhvr>
                                      <p:tavLst>
                                        <p:tav tm="0">
                                          <p:val>
                                            <p:strVal val="1+#ppt_w/2"/>
                                          </p:val>
                                        </p:tav>
                                        <p:tav tm="100000">
                                          <p:val>
                                            <p:strVal val="#ppt_x"/>
                                          </p:val>
                                        </p:tav>
                                      </p:tavLst>
                                    </p:anim>
                                    <p:anim calcmode="lin" valueType="num">
                                      <p:cBhvr additive="base">
                                        <p:cTn id="31" dur="2000" fill="hold"/>
                                        <p:tgtEl>
                                          <p:spTgt spid="346115">
                                            <p:txEl>
                                              <p:pRg st="8" end="8"/>
                                            </p:txEl>
                                          </p:spTgt>
                                        </p:tgtEl>
                                        <p:attrNameLst>
                                          <p:attrName>ppt_y</p:attrName>
                                        </p:attrNameLst>
                                      </p:cBhvr>
                                      <p:tavLst>
                                        <p:tav tm="0">
                                          <p:val>
                                            <p:strVal val="#ppt_y"/>
                                          </p:val>
                                        </p:tav>
                                        <p:tav tm="100000">
                                          <p:val>
                                            <p:strVal val="#ppt_y"/>
                                          </p:val>
                                        </p:tav>
                                      </p:tavLst>
                                    </p:anim>
                                  </p:childTnLst>
                                </p:cTn>
                              </p:par>
                              <p:par>
                                <p:cTn id="32" presetID="1" presetClass="entr" presetSubtype="0" fill="hold" nodeType="withEffect">
                                  <p:stCondLst>
                                    <p:cond delay="0"/>
                                  </p:stCondLst>
                                  <p:childTnLst>
                                    <p:set>
                                      <p:cBhvr>
                                        <p:cTn id="33" dur="1" fill="hold">
                                          <p:stCondLst>
                                            <p:cond delay="0"/>
                                          </p:stCondLst>
                                        </p:cTn>
                                        <p:tgtEl>
                                          <p:spTgt spid="346117"/>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346118">
                                            <p:txEl>
                                              <p:pRg st="0" end="0"/>
                                            </p:txEl>
                                          </p:spTgt>
                                        </p:tgtEl>
                                        <p:attrNameLst>
                                          <p:attrName>style.visibility</p:attrName>
                                        </p:attrNameLst>
                                      </p:cBhvr>
                                      <p:to>
                                        <p:strVal val="visible"/>
                                      </p:to>
                                    </p:set>
                                    <p:anim calcmode="lin" valueType="num">
                                      <p:cBhvr additive="base">
                                        <p:cTn id="38" dur="2000" fill="hold"/>
                                        <p:tgtEl>
                                          <p:spTgt spid="346118">
                                            <p:txEl>
                                              <p:pRg st="0" end="0"/>
                                            </p:txEl>
                                          </p:spTgt>
                                        </p:tgtEl>
                                        <p:attrNameLst>
                                          <p:attrName>ppt_x</p:attrName>
                                        </p:attrNameLst>
                                      </p:cBhvr>
                                      <p:tavLst>
                                        <p:tav tm="0">
                                          <p:val>
                                            <p:strVal val="0-#ppt_w/2"/>
                                          </p:val>
                                        </p:tav>
                                        <p:tav tm="100000">
                                          <p:val>
                                            <p:strVal val="#ppt_x"/>
                                          </p:val>
                                        </p:tav>
                                      </p:tavLst>
                                    </p:anim>
                                    <p:anim calcmode="lin" valueType="num">
                                      <p:cBhvr additive="base">
                                        <p:cTn id="39" dur="2000" fill="hold"/>
                                        <p:tgtEl>
                                          <p:spTgt spid="34611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15" grpId="0" build="p" autoUpdateAnimBg="0"/>
      <p:bldP spid="346118"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152400"/>
            <a:ext cx="81534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latin typeface="Times New Roman" panose="02020603050405020304" pitchFamily="18" charset="0"/>
              </a:rPr>
              <a:t>A Student’s </a:t>
            </a:r>
            <a:r>
              <a:rPr lang="en-US" altLang="en-US" sz="4000" smtClean="0">
                <a:solidFill>
                  <a:srgbClr val="777C4F"/>
                </a:solidFill>
                <a:latin typeface="Times New Roman" panose="02020603050405020304" pitchFamily="18" charset="0"/>
              </a:rPr>
              <a:t/>
            </a:r>
            <a:br>
              <a:rPr lang="en-US" altLang="en-US" sz="4000" smtClean="0">
                <a:solidFill>
                  <a:srgbClr val="777C4F"/>
                </a:solidFill>
                <a:latin typeface="Times New Roman" panose="02020603050405020304" pitchFamily="18" charset="0"/>
              </a:rPr>
            </a:br>
            <a:r>
              <a:rPr lang="en-US" altLang="en-US" sz="4000" smtClean="0">
                <a:solidFill>
                  <a:srgbClr val="777C4F"/>
                </a:solidFill>
                <a:latin typeface="Times New Roman" panose="02020603050405020304" pitchFamily="18" charset="0"/>
              </a:rPr>
              <a:t> </a:t>
            </a:r>
            <a:r>
              <a:rPr lang="en-US" altLang="en-US" sz="4000" smtClean="0">
                <a:solidFill>
                  <a:srgbClr val="FFA713"/>
                </a:solidFill>
                <a:latin typeface="Times New Roman" panose="02020603050405020304" pitchFamily="18" charset="0"/>
              </a:rPr>
              <a:t>“EDUCATION RECORD”</a:t>
            </a:r>
            <a:r>
              <a:rPr lang="en-US" altLang="en-US" sz="4000" smtClean="0">
                <a:solidFill>
                  <a:schemeClr val="accent2"/>
                </a:solidFill>
                <a:latin typeface="Times New Roman" panose="02020603050405020304" pitchFamily="18" charset="0"/>
              </a:rPr>
              <a:t> </a:t>
            </a:r>
            <a:endParaRPr lang="en-US" altLang="en-US" sz="4000" smtClean="0">
              <a:latin typeface="Times New Roman" panose="02020603050405020304" pitchFamily="18" charset="0"/>
            </a:endParaRPr>
          </a:p>
        </p:txBody>
      </p:sp>
      <p:sp>
        <p:nvSpPr>
          <p:cNvPr id="17411" name="Rectangle 3"/>
          <p:cNvSpPr>
            <a:spLocks noGrp="1" noChangeArrowheads="1"/>
          </p:cNvSpPr>
          <p:nvPr>
            <p:ph type="body" idx="1"/>
          </p:nvPr>
        </p:nvSpPr>
        <p:spPr bwMode="auto">
          <a:xfrm>
            <a:off x="838200" y="2514600"/>
            <a:ext cx="7162800" cy="3200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80000"/>
              </a:lnSpc>
              <a:spcAft>
                <a:spcPct val="100000"/>
              </a:spcAft>
              <a:buFontTx/>
              <a:buNone/>
            </a:pPr>
            <a:r>
              <a:rPr lang="en-US" altLang="en-US" sz="2400" smtClean="0">
                <a:latin typeface="Times New Roman" panose="02020603050405020304" pitchFamily="18" charset="0"/>
              </a:rPr>
              <a:t>Is any record (with certain exceptions), that  </a:t>
            </a:r>
          </a:p>
          <a:p>
            <a:pPr eaLnBrk="1" hangingPunct="1">
              <a:lnSpc>
                <a:spcPct val="80000"/>
              </a:lnSpc>
              <a:spcAft>
                <a:spcPct val="100000"/>
              </a:spcAft>
            </a:pPr>
            <a:r>
              <a:rPr lang="en-US" altLang="en-US" sz="2400" smtClean="0">
                <a:latin typeface="Times New Roman" panose="02020603050405020304" pitchFamily="18" charset="0"/>
              </a:rPr>
              <a:t>is maintained by Loyola University Chicago that is directly related to your activity while at Loyola, and   </a:t>
            </a:r>
          </a:p>
          <a:p>
            <a:pPr eaLnBrk="1" hangingPunct="1">
              <a:lnSpc>
                <a:spcPct val="80000"/>
              </a:lnSpc>
              <a:spcAft>
                <a:spcPct val="100000"/>
              </a:spcAft>
            </a:pPr>
            <a:r>
              <a:rPr lang="en-US" altLang="en-US" sz="2400" smtClean="0">
                <a:latin typeface="Times New Roman" panose="02020603050405020304" pitchFamily="18" charset="0"/>
              </a:rPr>
              <a:t>that is recorded in: Files, Documents, and Materials in whatever medium (handwriting, print, tapes, discs, film, microfilm, microfiche, and the like).</a:t>
            </a:r>
          </a:p>
        </p:txBody>
      </p:sp>
      <p:pic>
        <p:nvPicPr>
          <p:cNvPr id="1331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460500"/>
            <a:ext cx="8382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200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par>
                          <p:cTn id="7" fill="hold" nodeType="afterGroup">
                            <p:stCondLst>
                              <p:cond delay="2000"/>
                            </p:stCondLst>
                            <p:childTnLst>
                              <p:par>
                                <p:cTn id="8" presetID="22" presetClass="entr" presetSubtype="8" fill="hold" nodeType="afterEffect">
                                  <p:stCondLst>
                                    <p:cond delay="150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wipe(left)">
                                      <p:cBhvr>
                                        <p:cTn id="10" dur="2000"/>
                                        <p:tgtEl>
                                          <p:spTgt spid="17411">
                                            <p:txEl>
                                              <p:pRg st="1" end="1"/>
                                            </p:txEl>
                                          </p:spTgt>
                                        </p:tgtEl>
                                      </p:cBhvr>
                                    </p:animEffect>
                                  </p:childTnLst>
                                </p:cTn>
                              </p:par>
                            </p:childTnLst>
                          </p:cTn>
                        </p:par>
                        <p:par>
                          <p:cTn id="11" fill="hold" nodeType="afterGroup">
                            <p:stCondLst>
                              <p:cond delay="5500"/>
                            </p:stCondLst>
                            <p:childTnLst>
                              <p:par>
                                <p:cTn id="12" presetID="22" presetClass="entr" presetSubtype="8" fill="hold" nodeType="afterEffect">
                                  <p:stCondLst>
                                    <p:cond delay="1500"/>
                                  </p:stCondLst>
                                  <p:childTnLst>
                                    <p:set>
                                      <p:cBhvr>
                                        <p:cTn id="13" dur="1" fill="hold">
                                          <p:stCondLst>
                                            <p:cond delay="0"/>
                                          </p:stCondLst>
                                        </p:cTn>
                                        <p:tgtEl>
                                          <p:spTgt spid="17411">
                                            <p:txEl>
                                              <p:pRg st="2" end="2"/>
                                            </p:txEl>
                                          </p:spTgt>
                                        </p:tgtEl>
                                        <p:attrNameLst>
                                          <p:attrName>style.visibility</p:attrName>
                                        </p:attrNameLst>
                                      </p:cBhvr>
                                      <p:to>
                                        <p:strVal val="visible"/>
                                      </p:to>
                                    </p:set>
                                    <p:animEffect transition="in" filter="wipe(left)">
                                      <p:cBhvr>
                                        <p:cTn id="14" dur="20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4638"/>
            <a:ext cx="8226425" cy="7318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1" compatLnSpc="1">
            <a:prstTxWarp prst="textNoShape">
              <a:avLst/>
            </a:prstTxWarp>
          </a:bodyPr>
          <a:lstStyle/>
          <a:p>
            <a:pPr algn="l" eaLnBrk="1" hangingPunct="1"/>
            <a:r>
              <a:rPr lang="en-US" altLang="en-US" sz="4000" smtClean="0">
                <a:latin typeface="Times New Roman" panose="02020603050405020304" pitchFamily="18" charset="0"/>
              </a:rPr>
              <a:t>An </a:t>
            </a:r>
            <a:r>
              <a:rPr lang="en-US" altLang="en-US" sz="4000" smtClean="0">
                <a:solidFill>
                  <a:srgbClr val="FFA713"/>
                </a:solidFill>
                <a:latin typeface="Times New Roman" panose="02020603050405020304" pitchFamily="18" charset="0"/>
              </a:rPr>
              <a:t>EDUCATION RECORD</a:t>
            </a:r>
            <a:r>
              <a:rPr lang="en-US" altLang="en-US" sz="4000" smtClean="0">
                <a:latin typeface="Times New Roman" panose="02020603050405020304" pitchFamily="18" charset="0"/>
              </a:rPr>
              <a:t> is NOT:</a:t>
            </a:r>
          </a:p>
        </p:txBody>
      </p:sp>
      <p:sp>
        <p:nvSpPr>
          <p:cNvPr id="393219" name="Rectangle 3"/>
          <p:cNvSpPr>
            <a:spLocks noGrp="1" noChangeArrowheads="1"/>
          </p:cNvSpPr>
          <p:nvPr>
            <p:ph type="body" idx="1"/>
          </p:nvPr>
        </p:nvSpPr>
        <p:spPr bwMode="auto">
          <a:xfrm>
            <a:off x="1143000" y="1447800"/>
            <a:ext cx="7010400"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lnSpc>
                <a:spcPct val="80000"/>
              </a:lnSpc>
              <a:spcAft>
                <a:spcPct val="100000"/>
              </a:spcAft>
              <a:buClr>
                <a:srgbClr val="FFA713"/>
              </a:buClr>
              <a:buFontTx/>
              <a:buChar char="o"/>
            </a:pPr>
            <a:r>
              <a:rPr lang="en-US" altLang="en-US" sz="1400" smtClean="0">
                <a:solidFill>
                  <a:srgbClr val="FFA713"/>
                </a:solidFill>
                <a:latin typeface="Times New Roman" panose="02020603050405020304" pitchFamily="18" charset="0"/>
              </a:rPr>
              <a:t>“</a:t>
            </a:r>
            <a:r>
              <a:rPr lang="en-US" altLang="en-US" sz="1600" smtClean="0">
                <a:solidFill>
                  <a:srgbClr val="FFA713"/>
                </a:solidFill>
                <a:latin typeface="Times New Roman" panose="02020603050405020304" pitchFamily="18" charset="0"/>
              </a:rPr>
              <a:t>SOLE POSSESSION”</a:t>
            </a:r>
            <a:r>
              <a:rPr lang="en-US" altLang="en-US" sz="1600" smtClean="0">
                <a:latin typeface="Times New Roman" panose="02020603050405020304" pitchFamily="18" charset="0"/>
              </a:rPr>
              <a:t> Notes, Notes Intended to be Used by an Individual School Official Alone and not shared with others.</a:t>
            </a:r>
          </a:p>
          <a:p>
            <a:pPr eaLnBrk="1" hangingPunct="1">
              <a:lnSpc>
                <a:spcPct val="80000"/>
              </a:lnSpc>
              <a:spcAft>
                <a:spcPct val="100000"/>
              </a:spcAft>
              <a:buClr>
                <a:srgbClr val="FFA713"/>
              </a:buClr>
              <a:buFontTx/>
              <a:buChar char="o"/>
            </a:pPr>
            <a:r>
              <a:rPr lang="en-US" altLang="en-US" sz="1600" smtClean="0">
                <a:latin typeface="Times New Roman" panose="02020603050405020304" pitchFamily="18" charset="0"/>
              </a:rPr>
              <a:t>Law Enforcement Unit Records</a:t>
            </a:r>
          </a:p>
          <a:p>
            <a:pPr eaLnBrk="1" hangingPunct="1">
              <a:lnSpc>
                <a:spcPct val="80000"/>
              </a:lnSpc>
              <a:buClr>
                <a:srgbClr val="FFA713"/>
              </a:buClr>
              <a:buFontTx/>
              <a:buChar char="o"/>
            </a:pPr>
            <a:r>
              <a:rPr lang="en-US" altLang="en-US" sz="1600" smtClean="0">
                <a:latin typeface="Times New Roman" panose="02020603050405020304" pitchFamily="18" charset="0"/>
              </a:rPr>
              <a:t>Records Maintained Exclusively for Individuals in their Capacity as Loyola University Chicago Employees</a:t>
            </a:r>
          </a:p>
          <a:p>
            <a:pPr lvl="1" eaLnBrk="1" hangingPunct="1">
              <a:lnSpc>
                <a:spcPct val="80000"/>
              </a:lnSpc>
              <a:buClr>
                <a:srgbClr val="FFA713"/>
              </a:buClr>
              <a:buFont typeface="Times New Roman" panose="02020603050405020304" pitchFamily="18" charset="0"/>
              <a:buChar char="~"/>
            </a:pPr>
            <a:r>
              <a:rPr lang="en-US" altLang="en-US" sz="1600" smtClean="0">
                <a:latin typeface="Times New Roman" panose="02020603050405020304" pitchFamily="18" charset="0"/>
              </a:rPr>
              <a:t>Records of Individuals who are Employed as a Result of Their Status as Students (Work Study) </a:t>
            </a:r>
            <a:r>
              <a:rPr lang="en-US" altLang="en-US" sz="1600" u="sng" smtClean="0">
                <a:latin typeface="Times New Roman" panose="02020603050405020304" pitchFamily="18" charset="0"/>
              </a:rPr>
              <a:t>ARE</a:t>
            </a:r>
            <a:r>
              <a:rPr lang="en-US" altLang="en-US" sz="1600" smtClean="0">
                <a:latin typeface="Times New Roman" panose="02020603050405020304" pitchFamily="18" charset="0"/>
              </a:rPr>
              <a:t> </a:t>
            </a:r>
            <a:r>
              <a:rPr lang="en-US" altLang="en-US" sz="1600" smtClean="0">
                <a:solidFill>
                  <a:srgbClr val="FFA713"/>
                </a:solidFill>
                <a:latin typeface="Times New Roman" panose="02020603050405020304" pitchFamily="18" charset="0"/>
              </a:rPr>
              <a:t>EDUCATION RECORDS.</a:t>
            </a:r>
          </a:p>
          <a:p>
            <a:pPr lvl="1" eaLnBrk="1" hangingPunct="1">
              <a:lnSpc>
                <a:spcPct val="80000"/>
              </a:lnSpc>
              <a:buClr>
                <a:srgbClr val="FFA713"/>
              </a:buClr>
              <a:buFont typeface="Times New Roman" panose="02020603050405020304" pitchFamily="18" charset="0"/>
              <a:buChar char="~"/>
            </a:pPr>
            <a:endParaRPr lang="en-US" altLang="en-US" sz="1600" smtClean="0">
              <a:solidFill>
                <a:srgbClr val="FFA713"/>
              </a:solidFill>
              <a:latin typeface="Times New Roman" panose="02020603050405020304" pitchFamily="18" charset="0"/>
            </a:endParaRPr>
          </a:p>
          <a:p>
            <a:pPr eaLnBrk="1" hangingPunct="1">
              <a:lnSpc>
                <a:spcPct val="80000"/>
              </a:lnSpc>
              <a:spcAft>
                <a:spcPct val="100000"/>
              </a:spcAft>
              <a:buClr>
                <a:srgbClr val="FFA713"/>
              </a:buClr>
              <a:buFontTx/>
              <a:buChar char="o"/>
            </a:pPr>
            <a:r>
              <a:rPr lang="en-US" altLang="en-US" sz="1600" smtClean="0">
                <a:latin typeface="Times New Roman" panose="02020603050405020304" pitchFamily="18" charset="0"/>
              </a:rPr>
              <a:t>Records Maintained by a Health Care Professional that Relate to Treatment of the Student</a:t>
            </a:r>
          </a:p>
          <a:p>
            <a:pPr eaLnBrk="1" hangingPunct="1">
              <a:lnSpc>
                <a:spcPct val="80000"/>
              </a:lnSpc>
              <a:buClr>
                <a:srgbClr val="FFA713"/>
              </a:buClr>
              <a:buFontTx/>
              <a:buChar char="o"/>
            </a:pPr>
            <a:r>
              <a:rPr lang="en-US" altLang="en-US" sz="1600" smtClean="0">
                <a:latin typeface="Times New Roman" panose="02020603050405020304" pitchFamily="18" charset="0"/>
              </a:rPr>
              <a:t>Records Pertaining to Post-Graduation or Post Enrollment Activities</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93219">
                                            <p:txEl>
                                              <p:pRg st="0" end="0"/>
                                            </p:txEl>
                                          </p:spTgt>
                                        </p:tgtEl>
                                        <p:attrNameLst>
                                          <p:attrName>style.visibility</p:attrName>
                                        </p:attrNameLst>
                                      </p:cBhvr>
                                      <p:to>
                                        <p:strVal val="visible"/>
                                      </p:to>
                                    </p:set>
                                    <p:animEffect transition="in" filter="strips(downRight)">
                                      <p:cBhvr>
                                        <p:cTn id="7" dur="1000"/>
                                        <p:tgtEl>
                                          <p:spTgt spid="393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93219">
                                            <p:txEl>
                                              <p:pRg st="1" end="1"/>
                                            </p:txEl>
                                          </p:spTgt>
                                        </p:tgtEl>
                                        <p:attrNameLst>
                                          <p:attrName>style.visibility</p:attrName>
                                        </p:attrNameLst>
                                      </p:cBhvr>
                                      <p:to>
                                        <p:strVal val="visible"/>
                                      </p:to>
                                    </p:set>
                                    <p:animEffect transition="in" filter="strips(downRight)">
                                      <p:cBhvr>
                                        <p:cTn id="12" dur="1000"/>
                                        <p:tgtEl>
                                          <p:spTgt spid="393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93219">
                                            <p:txEl>
                                              <p:pRg st="2" end="2"/>
                                            </p:txEl>
                                          </p:spTgt>
                                        </p:tgtEl>
                                        <p:attrNameLst>
                                          <p:attrName>style.visibility</p:attrName>
                                        </p:attrNameLst>
                                      </p:cBhvr>
                                      <p:to>
                                        <p:strVal val="visible"/>
                                      </p:to>
                                    </p:set>
                                    <p:animEffect transition="in" filter="strips(downRight)">
                                      <p:cBhvr>
                                        <p:cTn id="17" dur="1000"/>
                                        <p:tgtEl>
                                          <p:spTgt spid="393219">
                                            <p:txEl>
                                              <p:pRg st="2" end="2"/>
                                            </p:txEl>
                                          </p:spTgt>
                                        </p:tgtEl>
                                      </p:cBhvr>
                                    </p:animEffect>
                                  </p:childTnLst>
                                </p:cTn>
                              </p:par>
                            </p:childTnLst>
                          </p:cTn>
                        </p:par>
                        <p:par>
                          <p:cTn id="18" fill="hold" nodeType="afterGroup">
                            <p:stCondLst>
                              <p:cond delay="1000"/>
                            </p:stCondLst>
                            <p:childTnLst>
                              <p:par>
                                <p:cTn id="19" presetID="12" presetClass="entr" presetSubtype="4" fill="hold" grpId="0" nodeType="afterEffect">
                                  <p:stCondLst>
                                    <p:cond delay="0"/>
                                  </p:stCondLst>
                                  <p:childTnLst>
                                    <p:set>
                                      <p:cBhvr>
                                        <p:cTn id="20" dur="1" fill="hold">
                                          <p:stCondLst>
                                            <p:cond delay="0"/>
                                          </p:stCondLst>
                                        </p:cTn>
                                        <p:tgtEl>
                                          <p:spTgt spid="393219">
                                            <p:txEl>
                                              <p:pRg st="3" end="3"/>
                                            </p:txEl>
                                          </p:spTgt>
                                        </p:tgtEl>
                                        <p:attrNameLst>
                                          <p:attrName>style.visibility</p:attrName>
                                        </p:attrNameLst>
                                      </p:cBhvr>
                                      <p:to>
                                        <p:strVal val="visible"/>
                                      </p:to>
                                    </p:set>
                                    <p:animEffect transition="in" filter="slide(fromBottom)">
                                      <p:cBhvr>
                                        <p:cTn id="21" dur="500"/>
                                        <p:tgtEl>
                                          <p:spTgt spid="393219">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393219">
                                            <p:txEl>
                                              <p:pRg st="5" end="5"/>
                                            </p:txEl>
                                          </p:spTgt>
                                        </p:tgtEl>
                                        <p:attrNameLst>
                                          <p:attrName>style.visibility</p:attrName>
                                        </p:attrNameLst>
                                      </p:cBhvr>
                                      <p:to>
                                        <p:strVal val="visible"/>
                                      </p:to>
                                    </p:set>
                                    <p:animEffect transition="in" filter="strips(downRight)">
                                      <p:cBhvr>
                                        <p:cTn id="26" dur="1000"/>
                                        <p:tgtEl>
                                          <p:spTgt spid="393219">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6" fill="hold" grpId="0" nodeType="clickEffect">
                                  <p:stCondLst>
                                    <p:cond delay="0"/>
                                  </p:stCondLst>
                                  <p:childTnLst>
                                    <p:set>
                                      <p:cBhvr>
                                        <p:cTn id="30" dur="1" fill="hold">
                                          <p:stCondLst>
                                            <p:cond delay="0"/>
                                          </p:stCondLst>
                                        </p:cTn>
                                        <p:tgtEl>
                                          <p:spTgt spid="393219">
                                            <p:txEl>
                                              <p:pRg st="6" end="6"/>
                                            </p:txEl>
                                          </p:spTgt>
                                        </p:tgtEl>
                                        <p:attrNameLst>
                                          <p:attrName>style.visibility</p:attrName>
                                        </p:attrNameLst>
                                      </p:cBhvr>
                                      <p:to>
                                        <p:strVal val="visible"/>
                                      </p:to>
                                    </p:set>
                                    <p:animEffect transition="in" filter="strips(downRight)">
                                      <p:cBhvr>
                                        <p:cTn id="31" dur="1000"/>
                                        <p:tgtEl>
                                          <p:spTgt spid="3932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1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762000" y="76200"/>
            <a:ext cx="784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eaLnBrk="1" hangingPunct="1"/>
            <a:r>
              <a:rPr lang="en-US" altLang="en-US" sz="4000" smtClean="0">
                <a:solidFill>
                  <a:schemeClr val="accent2"/>
                </a:solidFill>
              </a:rPr>
              <a:t/>
            </a:r>
            <a:br>
              <a:rPr lang="en-US" altLang="en-US" sz="4000" smtClean="0">
                <a:solidFill>
                  <a:schemeClr val="accent2"/>
                </a:solidFill>
              </a:rPr>
            </a:br>
            <a:r>
              <a:rPr lang="en-US" altLang="en-US" sz="4000" smtClean="0">
                <a:solidFill>
                  <a:srgbClr val="777C4F"/>
                </a:solidFill>
              </a:rPr>
              <a:t>“PERSONALLY IDENTIFIABLE”</a:t>
            </a:r>
            <a:r>
              <a:rPr lang="en-US" altLang="en-US" sz="4000" smtClean="0">
                <a:solidFill>
                  <a:schemeClr val="tx1"/>
                </a:solidFill>
              </a:rPr>
              <a:t> </a:t>
            </a:r>
            <a:endParaRPr lang="en-US" altLang="en-US" sz="4000" smtClean="0">
              <a:solidFill>
                <a:schemeClr val="accent2"/>
              </a:solidFill>
            </a:endParaRPr>
          </a:p>
        </p:txBody>
      </p:sp>
      <p:sp>
        <p:nvSpPr>
          <p:cNvPr id="17411" name="Rectangle 3"/>
          <p:cNvSpPr>
            <a:spLocks noChangeArrowheads="1"/>
          </p:cNvSpPr>
          <p:nvPr/>
        </p:nvSpPr>
        <p:spPr bwMode="auto">
          <a:xfrm>
            <a:off x="715963" y="1676400"/>
            <a:ext cx="7858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latin typeface="Times New Roman" panose="02020603050405020304" pitchFamily="18" charset="0"/>
              </a:rPr>
              <a:t>MEANS DATA OR  INFORMATION WHICH INCLUDES</a:t>
            </a:r>
            <a:r>
              <a:rPr lang="en-US" altLang="en-US" b="1">
                <a:latin typeface="Times New Roman" panose="02020603050405020304" pitchFamily="18" charset="0"/>
              </a:rPr>
              <a:t>:</a:t>
            </a:r>
          </a:p>
        </p:txBody>
      </p:sp>
      <p:sp>
        <p:nvSpPr>
          <p:cNvPr id="17412" name="Rectangle 4"/>
          <p:cNvSpPr>
            <a:spLocks noChangeArrowheads="1"/>
          </p:cNvSpPr>
          <p:nvPr/>
        </p:nvSpPr>
        <p:spPr bwMode="auto">
          <a:xfrm>
            <a:off x="715963" y="2544763"/>
            <a:ext cx="7858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34821" name="Rectangle 5"/>
          <p:cNvSpPr>
            <a:spLocks noChangeArrowheads="1"/>
          </p:cNvSpPr>
          <p:nvPr/>
        </p:nvSpPr>
        <p:spPr bwMode="auto">
          <a:xfrm>
            <a:off x="792163" y="2357438"/>
            <a:ext cx="7056437" cy="366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571500" indent="-5715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Aft>
                <a:spcPct val="100000"/>
              </a:spcAft>
              <a:buClr>
                <a:srgbClr val="009900"/>
              </a:buClr>
              <a:buFontTx/>
              <a:buChar char="o"/>
            </a:pPr>
            <a:r>
              <a:rPr lang="en-US" altLang="en-US" sz="1800">
                <a:solidFill>
                  <a:srgbClr val="9B0A39"/>
                </a:solidFill>
                <a:latin typeface="Times New Roman" panose="02020603050405020304" pitchFamily="18" charset="0"/>
              </a:rPr>
              <a:t>THE NAME OF THE STUDENT, THE STUDENT'S PARENT, OR   OTHER FAMILY MEMBERS</a:t>
            </a:r>
          </a:p>
          <a:p>
            <a:pPr>
              <a:spcAft>
                <a:spcPct val="100000"/>
              </a:spcAft>
              <a:buClr>
                <a:srgbClr val="009900"/>
              </a:buClr>
              <a:buFontTx/>
              <a:buChar char="o"/>
            </a:pPr>
            <a:r>
              <a:rPr lang="en-US" altLang="en-US" sz="1800">
                <a:solidFill>
                  <a:srgbClr val="9B0A39"/>
                </a:solidFill>
                <a:latin typeface="Times New Roman" panose="02020603050405020304" pitchFamily="18" charset="0"/>
              </a:rPr>
              <a:t>THE STUDENT'S CAMPUS OR HOME ADDRESS;</a:t>
            </a:r>
          </a:p>
          <a:p>
            <a:pPr>
              <a:spcAft>
                <a:spcPct val="100000"/>
              </a:spcAft>
              <a:buClr>
                <a:srgbClr val="009900"/>
              </a:buClr>
              <a:buFontTx/>
              <a:buChar char="o"/>
            </a:pPr>
            <a:r>
              <a:rPr lang="en-US" altLang="en-US" sz="1800">
                <a:solidFill>
                  <a:srgbClr val="9B0A39"/>
                </a:solidFill>
                <a:latin typeface="Times New Roman" panose="02020603050405020304" pitchFamily="18" charset="0"/>
              </a:rPr>
              <a:t>A PERSONAL IDENTIFIER (SUCH AS A SOCIAL SECURITY NUMBER OR STUDENT NUMBER)</a:t>
            </a:r>
          </a:p>
          <a:p>
            <a:pPr>
              <a:spcAft>
                <a:spcPct val="100000"/>
              </a:spcAft>
              <a:buClr>
                <a:srgbClr val="009900"/>
              </a:buClr>
              <a:buFontTx/>
              <a:buChar char="o"/>
            </a:pPr>
            <a:r>
              <a:rPr lang="en-US" altLang="en-US" sz="1800">
                <a:solidFill>
                  <a:srgbClr val="9B0A39"/>
                </a:solidFill>
                <a:latin typeface="Times New Roman" panose="02020603050405020304" pitchFamily="18" charset="0"/>
              </a:rPr>
              <a:t>A LIST OF PERSONAL CHARACTERISTICS OR OTHER INFORMATION WHICH WOULD MAKE THE STUDENT'S IDENTITY EASILY TRACEABLE</a:t>
            </a:r>
          </a:p>
          <a:p>
            <a:endParaRPr lang="en-US" altLang="en-US" sz="1800">
              <a:solidFill>
                <a:srgbClr val="9B0A39"/>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34821">
                                            <p:txEl>
                                              <p:pRg st="0" end="0"/>
                                            </p:txEl>
                                          </p:spTgt>
                                        </p:tgtEl>
                                        <p:attrNameLst>
                                          <p:attrName>style.visibility</p:attrName>
                                        </p:attrNameLst>
                                      </p:cBhvr>
                                      <p:to>
                                        <p:strVal val="visible"/>
                                      </p:to>
                                    </p:set>
                                  </p:childTnLst>
                                </p:cTn>
                              </p:par>
                            </p:childTnLst>
                          </p:cTn>
                        </p:par>
                        <p:par>
                          <p:cTn id="7" fill="hold" nodeType="afterGroup">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34821">
                                            <p:txEl>
                                              <p:pRg st="1" end="1"/>
                                            </p:txEl>
                                          </p:spTgt>
                                        </p:tgtEl>
                                        <p:attrNameLst>
                                          <p:attrName>style.visibility</p:attrName>
                                        </p:attrNameLst>
                                      </p:cBhvr>
                                      <p:to>
                                        <p:strVal val="visible"/>
                                      </p:to>
                                    </p:set>
                                  </p:childTnLst>
                                </p:cTn>
                              </p:par>
                            </p:childTnLst>
                          </p:cTn>
                        </p:par>
                        <p:par>
                          <p:cTn id="10" fill="hold" nodeType="afterGroup">
                            <p:stCondLst>
                              <p:cond delay="4000"/>
                            </p:stCondLst>
                            <p:childTnLst>
                              <p:par>
                                <p:cTn id="11" presetID="1" presetClass="entr" presetSubtype="0" fill="hold" grpId="0" nodeType="afterEffect">
                                  <p:stCondLst>
                                    <p:cond delay="2000"/>
                                  </p:stCondLst>
                                  <p:childTnLst>
                                    <p:set>
                                      <p:cBhvr>
                                        <p:cTn id="12" dur="1" fill="hold">
                                          <p:stCondLst>
                                            <p:cond delay="0"/>
                                          </p:stCondLst>
                                        </p:cTn>
                                        <p:tgtEl>
                                          <p:spTgt spid="34821">
                                            <p:txEl>
                                              <p:pRg st="2" end="2"/>
                                            </p:txEl>
                                          </p:spTgt>
                                        </p:tgtEl>
                                        <p:attrNameLst>
                                          <p:attrName>style.visibility</p:attrName>
                                        </p:attrNameLst>
                                      </p:cBhvr>
                                      <p:to>
                                        <p:strVal val="visible"/>
                                      </p:to>
                                    </p:set>
                                  </p:childTnLst>
                                </p:cTn>
                              </p:par>
                            </p:childTnLst>
                          </p:cTn>
                        </p:par>
                        <p:par>
                          <p:cTn id="13" fill="hold" nodeType="afterGroup">
                            <p:stCondLst>
                              <p:cond delay="6000"/>
                            </p:stCondLst>
                            <p:childTnLst>
                              <p:par>
                                <p:cTn id="14" presetID="1" presetClass="entr" presetSubtype="0" fill="hold" grpId="0" nodeType="afterEffect">
                                  <p:stCondLst>
                                    <p:cond delay="2000"/>
                                  </p:stCondLst>
                                  <p:childTnLst>
                                    <p:set>
                                      <p:cBhvr>
                                        <p:cTn id="15" dur="1" fill="hold">
                                          <p:stCondLst>
                                            <p:cond delay="0"/>
                                          </p:stCondLst>
                                        </p:cTn>
                                        <p:tgtEl>
                                          <p:spTgt spid="348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uild="p" autoUpdateAnimBg="0" advAuto="200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304800" y="228600"/>
            <a:ext cx="8534400" cy="16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marL="285750" eaLnBrk="1" hangingPunct="1"/>
            <a:r>
              <a:rPr lang="en-US" altLang="en-US" sz="3200" smtClean="0">
                <a:solidFill>
                  <a:srgbClr val="777C4F"/>
                </a:solidFill>
                <a:latin typeface="Times New Roman" panose="02020603050405020304" pitchFamily="18" charset="0"/>
              </a:rPr>
              <a:t>“LEGITIMATE EDUCATIONAL INTEREST”</a:t>
            </a:r>
            <a:r>
              <a:rPr lang="en-US" altLang="en-US" sz="3200" smtClean="0">
                <a:solidFill>
                  <a:schemeClr val="accent2"/>
                </a:solidFill>
                <a:latin typeface="Times New Roman" panose="02020603050405020304" pitchFamily="18" charset="0"/>
              </a:rPr>
              <a:t> </a:t>
            </a:r>
            <a:r>
              <a:rPr lang="en-US" altLang="en-US" sz="3200" smtClean="0">
                <a:latin typeface="Times New Roman" panose="02020603050405020304" pitchFamily="18" charset="0"/>
              </a:rPr>
              <a:t>at</a:t>
            </a:r>
            <a:br>
              <a:rPr lang="en-US" altLang="en-US" sz="3200" smtClean="0">
                <a:latin typeface="Times New Roman" panose="02020603050405020304" pitchFamily="18" charset="0"/>
              </a:rPr>
            </a:br>
            <a:r>
              <a:rPr lang="en-US" altLang="en-US" sz="3200" smtClean="0">
                <a:latin typeface="Times New Roman" panose="02020603050405020304" pitchFamily="18" charset="0"/>
              </a:rPr>
              <a:t>LOYOLA UNIVERSTIY CHICAGO</a:t>
            </a:r>
          </a:p>
        </p:txBody>
      </p:sp>
      <p:sp>
        <p:nvSpPr>
          <p:cNvPr id="19459" name="Rectangle 3"/>
          <p:cNvSpPr>
            <a:spLocks noChangeArrowheads="1"/>
          </p:cNvSpPr>
          <p:nvPr/>
        </p:nvSpPr>
        <p:spPr bwMode="auto">
          <a:xfrm>
            <a:off x="715963" y="2544763"/>
            <a:ext cx="7858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362500" name="Rectangle 4"/>
          <p:cNvSpPr>
            <a:spLocks noChangeArrowheads="1"/>
          </p:cNvSpPr>
          <p:nvPr/>
        </p:nvSpPr>
        <p:spPr bwMode="auto">
          <a:xfrm>
            <a:off x="1295400" y="3232150"/>
            <a:ext cx="701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171450">
              <a:tabLst>
                <a:tab pos="7486650" algn="l"/>
              </a:tabLst>
              <a:defRPr sz="2400">
                <a:solidFill>
                  <a:schemeClr val="tx1"/>
                </a:solidFill>
                <a:latin typeface="Times" panose="02020603050405020304" pitchFamily="18" charset="0"/>
              </a:defRPr>
            </a:lvl1pPr>
            <a:lvl2pPr marL="742950" indent="-285750" defTabSz="171450">
              <a:tabLst>
                <a:tab pos="7486650" algn="l"/>
              </a:tabLst>
              <a:defRPr sz="2400">
                <a:solidFill>
                  <a:schemeClr val="tx1"/>
                </a:solidFill>
                <a:latin typeface="Times" panose="02020603050405020304" pitchFamily="18" charset="0"/>
              </a:defRPr>
            </a:lvl2pPr>
            <a:lvl3pPr marL="1143000" indent="-228600" defTabSz="171450">
              <a:tabLst>
                <a:tab pos="7486650" algn="l"/>
              </a:tabLst>
              <a:defRPr sz="2400">
                <a:solidFill>
                  <a:schemeClr val="tx1"/>
                </a:solidFill>
                <a:latin typeface="Times" panose="02020603050405020304" pitchFamily="18" charset="0"/>
              </a:defRPr>
            </a:lvl3pPr>
            <a:lvl4pPr marL="1600200" indent="-228600" defTabSz="171450">
              <a:tabLst>
                <a:tab pos="7486650" algn="l"/>
              </a:tabLst>
              <a:defRPr sz="2400">
                <a:solidFill>
                  <a:schemeClr val="tx1"/>
                </a:solidFill>
                <a:latin typeface="Times" panose="02020603050405020304" pitchFamily="18" charset="0"/>
              </a:defRPr>
            </a:lvl4pPr>
            <a:lvl5pPr marL="2057400" indent="-228600" defTabSz="171450">
              <a:tabLst>
                <a:tab pos="7486650" algn="l"/>
              </a:tabLst>
              <a:defRPr sz="2400">
                <a:solidFill>
                  <a:schemeClr val="tx1"/>
                </a:solidFill>
                <a:latin typeface="Times" panose="02020603050405020304" pitchFamily="18" charset="0"/>
              </a:defRPr>
            </a:lvl5pPr>
            <a:lvl6pPr marL="2514600" indent="-228600" defTabSz="171450" eaLnBrk="0" fontAlgn="base" hangingPunct="0">
              <a:spcBef>
                <a:spcPct val="0"/>
              </a:spcBef>
              <a:spcAft>
                <a:spcPct val="0"/>
              </a:spcAft>
              <a:tabLst>
                <a:tab pos="7486650" algn="l"/>
              </a:tabLst>
              <a:defRPr sz="2400">
                <a:solidFill>
                  <a:schemeClr val="tx1"/>
                </a:solidFill>
                <a:latin typeface="Times" panose="02020603050405020304" pitchFamily="18" charset="0"/>
              </a:defRPr>
            </a:lvl6pPr>
            <a:lvl7pPr marL="2971800" indent="-228600" defTabSz="171450" eaLnBrk="0" fontAlgn="base" hangingPunct="0">
              <a:spcBef>
                <a:spcPct val="0"/>
              </a:spcBef>
              <a:spcAft>
                <a:spcPct val="0"/>
              </a:spcAft>
              <a:tabLst>
                <a:tab pos="7486650" algn="l"/>
              </a:tabLst>
              <a:defRPr sz="2400">
                <a:solidFill>
                  <a:schemeClr val="tx1"/>
                </a:solidFill>
                <a:latin typeface="Times" panose="02020603050405020304" pitchFamily="18" charset="0"/>
              </a:defRPr>
            </a:lvl7pPr>
            <a:lvl8pPr marL="3429000" indent="-228600" defTabSz="171450" eaLnBrk="0" fontAlgn="base" hangingPunct="0">
              <a:spcBef>
                <a:spcPct val="0"/>
              </a:spcBef>
              <a:spcAft>
                <a:spcPct val="0"/>
              </a:spcAft>
              <a:tabLst>
                <a:tab pos="7486650" algn="l"/>
              </a:tabLst>
              <a:defRPr sz="2400">
                <a:solidFill>
                  <a:schemeClr val="tx1"/>
                </a:solidFill>
                <a:latin typeface="Times" panose="02020603050405020304" pitchFamily="18" charset="0"/>
              </a:defRPr>
            </a:lvl8pPr>
            <a:lvl9pPr marL="3886200" indent="-228600" defTabSz="171450" eaLnBrk="0" fontAlgn="base" hangingPunct="0">
              <a:spcBef>
                <a:spcPct val="0"/>
              </a:spcBef>
              <a:spcAft>
                <a:spcPct val="0"/>
              </a:spcAft>
              <a:tabLst>
                <a:tab pos="7486650" algn="l"/>
              </a:tabLst>
              <a:defRPr sz="2400">
                <a:solidFill>
                  <a:schemeClr val="tx1"/>
                </a:solidFill>
                <a:latin typeface="Times" panose="02020603050405020304" pitchFamily="18" charset="0"/>
              </a:defRPr>
            </a:lvl9pPr>
          </a:lstStyle>
          <a:p>
            <a:r>
              <a:rPr lang="en-US" altLang="en-US">
                <a:latin typeface="Times New Roman" panose="02020603050405020304" pitchFamily="18" charset="0"/>
              </a:rPr>
              <a:t>A school official has a </a:t>
            </a:r>
            <a:r>
              <a:rPr lang="en-US" altLang="en-US">
                <a:solidFill>
                  <a:srgbClr val="777C4F"/>
                </a:solidFill>
                <a:latin typeface="Times New Roman" panose="02020603050405020304" pitchFamily="18" charset="0"/>
              </a:rPr>
              <a:t>LEGITIMATE EDUCATIONAL INTEREST</a:t>
            </a:r>
            <a:r>
              <a:rPr lang="en-US" altLang="en-US">
                <a:latin typeface="Times New Roman" panose="02020603050405020304" pitchFamily="18" charset="0"/>
              </a:rPr>
              <a:t> if the official needs to review an education record in order to fulfill his or her professional responsibility.</a:t>
            </a:r>
          </a:p>
        </p:txBody>
      </p:sp>
      <p:pic>
        <p:nvPicPr>
          <p:cNvPr id="1946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5750" y="5029200"/>
            <a:ext cx="7048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9462" name="Text Box 6"/>
          <p:cNvSpPr txBox="1">
            <a:spLocks noChangeArrowheads="1"/>
          </p:cNvSpPr>
          <p:nvPr/>
        </p:nvSpPr>
        <p:spPr bwMode="auto">
          <a:xfrm>
            <a:off x="1600200" y="1905000"/>
            <a:ext cx="61722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00"/>
              <a:t>Keep in mind that </a:t>
            </a:r>
            <a:r>
              <a:rPr lang="en-US" altLang="en-US" sz="1600">
                <a:solidFill>
                  <a:srgbClr val="777C4F"/>
                </a:solidFill>
              </a:rPr>
              <a:t>SCHOOL OFFICIALS</a:t>
            </a:r>
            <a:r>
              <a:rPr lang="en-US" altLang="en-US" sz="1600"/>
              <a:t> with a  </a:t>
            </a:r>
            <a:r>
              <a:rPr lang="en-US" altLang="en-US" sz="1600">
                <a:solidFill>
                  <a:srgbClr val="777C4F"/>
                </a:solidFill>
              </a:rPr>
              <a:t>LEGITIMATE EDUCATIONAL INTEREST</a:t>
            </a:r>
            <a:r>
              <a:rPr lang="en-US" altLang="en-US" sz="1600"/>
              <a:t> may access your educational record without your written consent.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3000"/>
                                  </p:stCondLst>
                                  <p:childTnLst>
                                    <p:set>
                                      <p:cBhvr>
                                        <p:cTn id="6" dur="1" fill="hold">
                                          <p:stCondLst>
                                            <p:cond delay="0"/>
                                          </p:stCondLst>
                                        </p:cTn>
                                        <p:tgtEl>
                                          <p:spTgt spid="362500">
                                            <p:txEl>
                                              <p:pRg st="0" end="0"/>
                                            </p:txEl>
                                          </p:spTgt>
                                        </p:tgtEl>
                                        <p:attrNameLst>
                                          <p:attrName>style.visibility</p:attrName>
                                        </p:attrNameLst>
                                      </p:cBhvr>
                                      <p:to>
                                        <p:strVal val="visible"/>
                                      </p:to>
                                    </p:set>
                                    <p:animEffect transition="in" filter="wedge">
                                      <p:cBhvr>
                                        <p:cTn id="7" dur="2000"/>
                                        <p:tgtEl>
                                          <p:spTgt spid="3625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00"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5"/>
</p:tagLst>
</file>

<file path=ppt/tags/tag2.xml><?xml version="1.0" encoding="utf-8"?>
<p:tagLst xmlns:a="http://schemas.openxmlformats.org/drawingml/2006/main" xmlns:r="http://schemas.openxmlformats.org/officeDocument/2006/relationships" xmlns:p="http://schemas.openxmlformats.org/presentationml/2006/main">
  <p:tag name="TIMING" val="|0.4"/>
</p:tagLst>
</file>

<file path=ppt/tags/tag3.xml><?xml version="1.0" encoding="utf-8"?>
<p:tagLst xmlns:a="http://schemas.openxmlformats.org/drawingml/2006/main" xmlns:r="http://schemas.openxmlformats.org/officeDocument/2006/relationships" xmlns:p="http://schemas.openxmlformats.org/presentationml/2006/main">
  <p:tag name="TIMING" val="|0.5"/>
</p:tagLst>
</file>

<file path=ppt/tags/tag4.xml><?xml version="1.0" encoding="utf-8"?>
<p:tagLst xmlns:a="http://schemas.openxmlformats.org/drawingml/2006/main" xmlns:r="http://schemas.openxmlformats.org/officeDocument/2006/relationships" xmlns:p="http://schemas.openxmlformats.org/presentationml/2006/main">
  <p:tag name="TIMING" val="|0.8|1.6|2.6|3."/>
</p:tagLst>
</file>

<file path=ppt/tags/tag5.xml><?xml version="1.0" encoding="utf-8"?>
<p:tagLst xmlns:a="http://schemas.openxmlformats.org/drawingml/2006/main" xmlns:r="http://schemas.openxmlformats.org/officeDocument/2006/relationships" xmlns:p="http://schemas.openxmlformats.org/presentationml/2006/main">
  <p:tag name="TIMING" val="|2.6|4.6|2.7|11.7|10."/>
</p:tagLst>
</file>

<file path=ppt/tags/tag6.xml><?xml version="1.0" encoding="utf-8"?>
<p:tagLst xmlns:a="http://schemas.openxmlformats.org/drawingml/2006/main" xmlns:r="http://schemas.openxmlformats.org/officeDocument/2006/relationships" xmlns:p="http://schemas.openxmlformats.org/presentationml/2006/main">
  <p:tag name="TIMING" val="|8.1|4.1|1.7"/>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template2white</Template>
  <TotalTime>8572</TotalTime>
  <Words>4376</Words>
  <Application>Microsoft Office PowerPoint</Application>
  <PresentationFormat>Letter Paper (8.5x11 in)</PresentationFormat>
  <Paragraphs>248</Paragraphs>
  <Slides>26</Slides>
  <Notes>26</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Monotype Sorts</vt:lpstr>
      <vt:lpstr>Times</vt:lpstr>
      <vt:lpstr>Times New Roman</vt:lpstr>
      <vt:lpstr>Blank Presentation</vt:lpstr>
      <vt:lpstr>Photo Editor Photo</vt:lpstr>
      <vt:lpstr>FERPA  A Loyola University Chicago Student’s View</vt:lpstr>
      <vt:lpstr>PowerPoint Presentation</vt:lpstr>
      <vt:lpstr>What is FERPA? FAMILY EDUCATIONAL RIGHTS AND PRIVACY ACT OF 1974 AS AMENDED</vt:lpstr>
      <vt:lpstr>PowerPoint Presentation</vt:lpstr>
      <vt:lpstr>What about Your Parents? “Who’s Paying the Bill Here?”</vt:lpstr>
      <vt:lpstr>A Student’s   “EDUCATION RECORD” </vt:lpstr>
      <vt:lpstr>An EDUCATION RECORD is NOT:</vt:lpstr>
      <vt:lpstr> “PERSONALLY IDENTIFIABLE” </vt:lpstr>
      <vt:lpstr>“LEGITIMATE EDUCATIONAL INTEREST” at LOYOLA UNIVERSTIY CHICAGO</vt:lpstr>
      <vt:lpstr>A SCHOOL OFFICIAL at LOYOLA UNIVERSITY CHICAGO  with a “Legitimate Educational Interest” is</vt:lpstr>
      <vt:lpstr>LIMITATIONS ON STUDENT ACCESS TO RECORDS</vt:lpstr>
      <vt:lpstr>DISCLOSURE of  EDUCATION RECORD</vt:lpstr>
      <vt:lpstr>WRITTEN CONSENT</vt:lpstr>
      <vt:lpstr>WRITTEN CONSENT</vt:lpstr>
      <vt:lpstr>WRITTEN CONSENT</vt:lpstr>
      <vt:lpstr>WRITTEN CONSENT</vt:lpstr>
      <vt:lpstr>WRITTEN CONSENT</vt:lpstr>
      <vt:lpstr>WRITTEN CONSENT</vt:lpstr>
      <vt:lpstr>WRITTEN CONSENT</vt:lpstr>
      <vt:lpstr>WRITTEN CONSENT</vt:lpstr>
      <vt:lpstr>WRITTEN CONSENT</vt:lpstr>
      <vt:lpstr>WRITTEN CONSENT</vt:lpstr>
      <vt:lpstr>“DIRECTORY  INFORMATION”</vt:lpstr>
      <vt:lpstr>LOYOLA UNIVERSITY CHICAGO Has Designated the Following Items as Elements of Directory Information:</vt:lpstr>
      <vt:lpstr>“DIRECTORY INFORMATION”  Can NEVER Include</vt:lpstr>
      <vt:lpstr>Welcome to  Loyola University Chicago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Confidentiality and Student Education Records: The Buckley Amendment (FERPA)</dc:title>
  <dc:creator>Central College</dc:creator>
  <cp:lastModifiedBy>Hendricks, Casey</cp:lastModifiedBy>
  <cp:revision>481</cp:revision>
  <cp:lastPrinted>2001-01-24T18:32:31Z</cp:lastPrinted>
  <dcterms:created xsi:type="dcterms:W3CDTF">1996-12-23T20:51:20Z</dcterms:created>
  <dcterms:modified xsi:type="dcterms:W3CDTF">2015-06-25T16:18:24Z</dcterms:modified>
</cp:coreProperties>
</file>