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9"/>
  </p:notesMasterIdLst>
  <p:sldIdLst>
    <p:sldId id="256" r:id="rId2"/>
    <p:sldId id="257" r:id="rId3"/>
    <p:sldId id="266" r:id="rId4"/>
    <p:sldId id="262" r:id="rId5"/>
    <p:sldId id="260" r:id="rId6"/>
    <p:sldId id="265" r:id="rId7"/>
    <p:sldId id="261" r:id="rId8"/>
  </p:sldIdLst>
  <p:sldSz cx="12192000" cy="6858000"/>
  <p:notesSz cx="6858000" cy="9144000"/>
  <p:embeddedFontLst>
    <p:embeddedFont>
      <p:font typeface="Minion Pro" panose="02040503050201020203" charset="0"/>
      <p:regular r:id="rId10"/>
      <p:bold r:id="rId11"/>
      <p:italic r:id="rId12"/>
      <p:boldItalic r:id="rId13"/>
    </p:embeddedFont>
    <p:embeddedFont>
      <p:font typeface="Myriad Pro" panose="020B0503030403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14" y="3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8FC53-D783-46C7-A006-94FF180EA469}"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FA488-AD28-4075-AF69-8BEEC99E4F67}" type="slidenum">
              <a:rPr lang="en-US" smtClean="0"/>
              <a:t>‹#›</a:t>
            </a:fld>
            <a:endParaRPr lang="en-US"/>
          </a:p>
        </p:txBody>
      </p:sp>
    </p:spTree>
    <p:extLst>
      <p:ext uri="{BB962C8B-B14F-4D97-AF65-F5344CB8AC3E}">
        <p14:creationId xmlns:p14="http://schemas.microsoft.com/office/powerpoint/2010/main" val="202583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History of why we got a</a:t>
            </a:r>
            <a:r>
              <a:rPr lang="en-US" baseline="0" dirty="0" smtClean="0"/>
              <a:t> University Amazon account</a:t>
            </a:r>
            <a:endParaRPr lang="en-US" dirty="0"/>
          </a:p>
        </p:txBody>
      </p:sp>
      <p:sp>
        <p:nvSpPr>
          <p:cNvPr id="4" name="Slide Number Placeholder 3"/>
          <p:cNvSpPr>
            <a:spLocks noGrp="1"/>
          </p:cNvSpPr>
          <p:nvPr>
            <p:ph type="sldNum" sz="quarter" idx="10"/>
          </p:nvPr>
        </p:nvSpPr>
        <p:spPr/>
        <p:txBody>
          <a:bodyPr/>
          <a:lstStyle/>
          <a:p>
            <a:fld id="{B0BFA488-AD28-4075-AF69-8BEEC99E4F67}" type="slidenum">
              <a:rPr lang="en-US" smtClean="0"/>
              <a:t>2</a:t>
            </a:fld>
            <a:endParaRPr lang="en-US"/>
          </a:p>
        </p:txBody>
      </p:sp>
    </p:spTree>
    <p:extLst>
      <p:ext uri="{BB962C8B-B14F-4D97-AF65-F5344CB8AC3E}">
        <p14:creationId xmlns:p14="http://schemas.microsoft.com/office/powerpoint/2010/main" val="344288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Procard</a:t>
            </a:r>
            <a:r>
              <a:rPr lang="en-US" dirty="0" smtClean="0"/>
              <a:t> users generally have access to budget numbers.  Delivery may</a:t>
            </a:r>
            <a:r>
              <a:rPr lang="en-US" baseline="0" dirty="0" smtClean="0"/>
              <a:t> not be to your depart same day.</a:t>
            </a:r>
            <a:endParaRPr lang="en-US" dirty="0"/>
          </a:p>
        </p:txBody>
      </p:sp>
      <p:sp>
        <p:nvSpPr>
          <p:cNvPr id="4" name="Slide Number Placeholder 3"/>
          <p:cNvSpPr>
            <a:spLocks noGrp="1"/>
          </p:cNvSpPr>
          <p:nvPr>
            <p:ph type="sldNum" sz="quarter" idx="10"/>
          </p:nvPr>
        </p:nvSpPr>
        <p:spPr/>
        <p:txBody>
          <a:bodyPr/>
          <a:lstStyle/>
          <a:p>
            <a:fld id="{B0BFA488-AD28-4075-AF69-8BEEC99E4F67}" type="slidenum">
              <a:rPr lang="en-US" smtClean="0"/>
              <a:t>3</a:t>
            </a:fld>
            <a:endParaRPr lang="en-US"/>
          </a:p>
        </p:txBody>
      </p:sp>
    </p:spTree>
    <p:extLst>
      <p:ext uri="{BB962C8B-B14F-4D97-AF65-F5344CB8AC3E}">
        <p14:creationId xmlns:p14="http://schemas.microsoft.com/office/powerpoint/2010/main" val="17925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provided at end of slides</a:t>
            </a:r>
            <a:endParaRPr lang="en-US" dirty="0"/>
          </a:p>
        </p:txBody>
      </p:sp>
      <p:sp>
        <p:nvSpPr>
          <p:cNvPr id="4" name="Slide Number Placeholder 3"/>
          <p:cNvSpPr>
            <a:spLocks noGrp="1"/>
          </p:cNvSpPr>
          <p:nvPr>
            <p:ph type="sldNum" sz="quarter" idx="10"/>
          </p:nvPr>
        </p:nvSpPr>
        <p:spPr/>
        <p:txBody>
          <a:bodyPr/>
          <a:lstStyle/>
          <a:p>
            <a:fld id="{B0BFA488-AD28-4075-AF69-8BEEC99E4F67}" type="slidenum">
              <a:rPr lang="en-US" smtClean="0"/>
              <a:t>4</a:t>
            </a:fld>
            <a:endParaRPr lang="en-US"/>
          </a:p>
        </p:txBody>
      </p:sp>
    </p:spTree>
    <p:extLst>
      <p:ext uri="{BB962C8B-B14F-4D97-AF65-F5344CB8AC3E}">
        <p14:creationId xmlns:p14="http://schemas.microsoft.com/office/powerpoint/2010/main" val="38613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FAQ page</a:t>
            </a:r>
            <a:endParaRPr lang="en-US" dirty="0"/>
          </a:p>
        </p:txBody>
      </p:sp>
      <p:sp>
        <p:nvSpPr>
          <p:cNvPr id="4" name="Slide Number Placeholder 3"/>
          <p:cNvSpPr>
            <a:spLocks noGrp="1"/>
          </p:cNvSpPr>
          <p:nvPr>
            <p:ph type="sldNum" sz="quarter" idx="10"/>
          </p:nvPr>
        </p:nvSpPr>
        <p:spPr/>
        <p:txBody>
          <a:bodyPr/>
          <a:lstStyle/>
          <a:p>
            <a:fld id="{B0BFA488-AD28-4075-AF69-8BEEC99E4F67}" type="slidenum">
              <a:rPr lang="en-US" smtClean="0"/>
              <a:t>5</a:t>
            </a:fld>
            <a:endParaRPr lang="en-US"/>
          </a:p>
        </p:txBody>
      </p:sp>
    </p:spTree>
    <p:extLst>
      <p:ext uri="{BB962C8B-B14F-4D97-AF65-F5344CB8AC3E}">
        <p14:creationId xmlns:p14="http://schemas.microsoft.com/office/powerpoint/2010/main" val="393783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BFA488-AD28-4075-AF69-8BEEC99E4F67}" type="slidenum">
              <a:rPr lang="en-US" smtClean="0"/>
              <a:t>6</a:t>
            </a:fld>
            <a:endParaRPr lang="en-US"/>
          </a:p>
        </p:txBody>
      </p:sp>
    </p:spTree>
    <p:extLst>
      <p:ext uri="{BB962C8B-B14F-4D97-AF65-F5344CB8AC3E}">
        <p14:creationId xmlns:p14="http://schemas.microsoft.com/office/powerpoint/2010/main" val="1323200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828800" y="3445794"/>
            <a:ext cx="85344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Support headline goes here. One or two lines.</a:t>
            </a:r>
            <a:endParaRPr lang="en-US" dirty="0"/>
          </a:p>
        </p:txBody>
      </p:sp>
      <p:sp>
        <p:nvSpPr>
          <p:cNvPr id="9" name="Title 1"/>
          <p:cNvSpPr>
            <a:spLocks noGrp="1"/>
          </p:cNvSpPr>
          <p:nvPr>
            <p:ph type="ctrTitle" hasCustomPrompt="1"/>
          </p:nvPr>
        </p:nvSpPr>
        <p:spPr>
          <a:xfrm>
            <a:off x="914400" y="501948"/>
            <a:ext cx="103632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smtClean="0"/>
              <a:t>CLICK TO EDIT DEPARTMENT NAME HERE</a:t>
            </a:r>
            <a:endParaRPr lang="en-US" dirty="0"/>
          </a:p>
        </p:txBody>
      </p:sp>
      <p:sp>
        <p:nvSpPr>
          <p:cNvPr id="20" name="Text Placeholder 18"/>
          <p:cNvSpPr>
            <a:spLocks noGrp="1"/>
          </p:cNvSpPr>
          <p:nvPr>
            <p:ph type="body" sz="quarter" idx="10" hasCustomPrompt="1"/>
          </p:nvPr>
        </p:nvSpPr>
        <p:spPr>
          <a:xfrm>
            <a:off x="1828800" y="2468053"/>
            <a:ext cx="85344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smtClean="0"/>
              <a:t>TITLE GOES HERE</a:t>
            </a:r>
            <a:endParaRPr lang="en-US" dirty="0"/>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0844" y="5165656"/>
            <a:ext cx="11503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smtClean="0">
                <a:cs typeface="Arial" charset="0"/>
              </a:rPr>
              <a:t>Chapter or point No. 1</a:t>
            </a:r>
          </a:p>
          <a:p>
            <a:pPr eaLnBrk="1" hangingPunct="1"/>
            <a:r>
              <a:rPr lang="en-US" sz="3000" dirty="0" smtClean="0">
                <a:cs typeface="Arial" charset="0"/>
              </a:rPr>
              <a:t>Chapter or point No. 2</a:t>
            </a:r>
          </a:p>
          <a:p>
            <a:pPr eaLnBrk="1" hangingPunct="1"/>
            <a:r>
              <a:rPr lang="en-US" sz="3000" dirty="0" smtClean="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smtClean="0"/>
              <a:t>Overview/summary</a:t>
            </a:r>
            <a:endParaRPr lang="en-US" dirty="0"/>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smtClean="0">
                <a:solidFill>
                  <a:srgbClr val="7F7F7F"/>
                </a:solidFill>
              </a:rPr>
              <a:t>Type LOYOLA UNIVERSITY CHICAGO, if needed</a:t>
            </a:r>
            <a:endParaRPr lang="en-US" sz="900" dirty="0">
              <a:solidFill>
                <a:srgbClr val="7F7F7F"/>
              </a:solidFill>
            </a:endParaRPr>
          </a:p>
        </p:txBody>
      </p:sp>
    </p:spTree>
    <p:extLst>
      <p:ext uri="{BB962C8B-B14F-4D97-AF65-F5344CB8AC3E}">
        <p14:creationId xmlns:p14="http://schemas.microsoft.com/office/powerpoint/2010/main" val="1948370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12192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963084" y="3321285"/>
            <a:ext cx="103632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smtClean="0"/>
              <a:t>Headline goes here</a:t>
            </a:r>
            <a:endParaRPr lang="en-US" dirty="0"/>
          </a:p>
        </p:txBody>
      </p:sp>
      <p:sp>
        <p:nvSpPr>
          <p:cNvPr id="3" name="Text Placeholder 2"/>
          <p:cNvSpPr>
            <a:spLocks noGrp="1"/>
          </p:cNvSpPr>
          <p:nvPr>
            <p:ph type="body" idx="1" hasCustomPrompt="1"/>
          </p:nvPr>
        </p:nvSpPr>
        <p:spPr>
          <a:xfrm>
            <a:off x="963084" y="2826669"/>
            <a:ext cx="103632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1</a:t>
            </a:r>
          </a:p>
        </p:txBody>
      </p:sp>
      <p:sp>
        <p:nvSpPr>
          <p:cNvPr id="14" name="Footer Placeholder 4"/>
          <p:cNvSpPr>
            <a:spLocks noGrp="1"/>
          </p:cNvSpPr>
          <p:nvPr>
            <p:ph type="ftr" sz="quarter" idx="11"/>
          </p:nvPr>
        </p:nvSpPr>
        <p:spPr>
          <a:xfrm>
            <a:off x="1015999" y="5072530"/>
            <a:ext cx="10310284" cy="365125"/>
          </a:xfrm>
        </p:spPr>
        <p:txBody>
          <a:bodyPr lIns="0" tIns="137160" bIns="0"/>
          <a:lstStyle>
            <a:lvl1pPr>
              <a:defRPr sz="1600">
                <a:latin typeface="Myriad Pro" pitchFamily="34" charset="0"/>
                <a:cs typeface="Myriad Pro" pitchFamily="34" charset="0"/>
              </a:defRPr>
            </a:lvl1pPr>
          </a:lstStyle>
          <a:p>
            <a:pPr algn="l"/>
            <a:r>
              <a:rPr lang="en-US" i="1" dirty="0" smtClean="0">
                <a:solidFill>
                  <a:srgbClr val="999999"/>
                </a:solidFill>
              </a:rPr>
              <a:t>NOTE: Option1 for chapter slide—over a full-bleed image</a:t>
            </a:r>
          </a:p>
          <a:p>
            <a:endParaRPr lang="en-US" dirty="0"/>
          </a:p>
        </p:txBody>
      </p:sp>
      <p:sp>
        <p:nvSpPr>
          <p:cNvPr id="20" name="Text Placeholder 16"/>
          <p:cNvSpPr>
            <a:spLocks noGrp="1"/>
          </p:cNvSpPr>
          <p:nvPr>
            <p:ph type="body" sz="quarter" idx="12" hasCustomPrompt="1"/>
          </p:nvPr>
        </p:nvSpPr>
        <p:spPr>
          <a:xfrm>
            <a:off x="963084" y="3984112"/>
            <a:ext cx="103632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smtClean="0"/>
              <a:t>Support headline goes here, if desired</a:t>
            </a:r>
            <a:endParaRPr lang="en-US" dirty="0"/>
          </a:p>
        </p:txBody>
      </p:sp>
    </p:spTree>
    <p:extLst>
      <p:ext uri="{BB962C8B-B14F-4D97-AF65-F5344CB8AC3E}">
        <p14:creationId xmlns:p14="http://schemas.microsoft.com/office/powerpoint/2010/main" val="40626897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711200" y="459350"/>
            <a:ext cx="10765536"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652458" y="2335053"/>
            <a:ext cx="8863185"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1</a:t>
            </a:r>
          </a:p>
        </p:txBody>
      </p:sp>
      <p:sp>
        <p:nvSpPr>
          <p:cNvPr id="16" name="Title 1"/>
          <p:cNvSpPr>
            <a:spLocks noGrp="1"/>
          </p:cNvSpPr>
          <p:nvPr>
            <p:ph type="title" hasCustomPrompt="1"/>
          </p:nvPr>
        </p:nvSpPr>
        <p:spPr>
          <a:xfrm>
            <a:off x="1652458" y="2973057"/>
            <a:ext cx="8863185"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smtClean="0"/>
              <a:t>Headline goes here</a:t>
            </a:r>
            <a:endParaRPr lang="en-US" dirty="0"/>
          </a:p>
        </p:txBody>
      </p:sp>
      <p:sp>
        <p:nvSpPr>
          <p:cNvPr id="18" name="Text Placeholder 16"/>
          <p:cNvSpPr>
            <a:spLocks noGrp="1"/>
          </p:cNvSpPr>
          <p:nvPr>
            <p:ph type="body" sz="quarter" idx="12" hasCustomPrompt="1"/>
          </p:nvPr>
        </p:nvSpPr>
        <p:spPr>
          <a:xfrm>
            <a:off x="1652458" y="3676852"/>
            <a:ext cx="8863185"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smtClean="0"/>
              <a:t>Support headline goes here, if desired</a:t>
            </a:r>
            <a:endParaRPr lang="en-US" dirty="0"/>
          </a:p>
        </p:txBody>
      </p:sp>
      <p:sp>
        <p:nvSpPr>
          <p:cNvPr id="20" name="Footer Placeholder 4"/>
          <p:cNvSpPr>
            <a:spLocks noGrp="1"/>
          </p:cNvSpPr>
          <p:nvPr>
            <p:ph type="ftr" sz="quarter" idx="11"/>
          </p:nvPr>
        </p:nvSpPr>
        <p:spPr>
          <a:xfrm>
            <a:off x="1693430" y="5267128"/>
            <a:ext cx="8863185" cy="365125"/>
          </a:xfrm>
        </p:spPr>
        <p:txBody>
          <a:bodyPr lIns="0" tIns="137160" bIns="0"/>
          <a:lstStyle>
            <a:lvl1pPr algn="l" eaLnBrk="1" hangingPunct="1">
              <a:defRPr sz="1600">
                <a:latin typeface="Myriad Pro" pitchFamily="34" charset="0"/>
                <a:cs typeface="Myriad Pro" pitchFamily="34" charset="0"/>
              </a:defRPr>
            </a:lvl1pPr>
          </a:lstStyle>
          <a:p>
            <a:r>
              <a:rPr lang="en-US" i="1" dirty="0" smtClean="0">
                <a:solidFill>
                  <a:srgbClr val="999999"/>
                </a:solidFill>
              </a:rPr>
              <a:t>NOTE: Option2 for chapter slide—text only</a:t>
            </a:r>
          </a:p>
          <a:p>
            <a:endParaRPr lang="en-US" dirty="0"/>
          </a:p>
        </p:txBody>
      </p:sp>
      <p:sp>
        <p:nvSpPr>
          <p:cNvPr id="9"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smtClean="0">
                <a:solidFill>
                  <a:srgbClr val="7F7F7F"/>
                </a:solidFill>
              </a:rPr>
              <a:t>Type LOYOLA UNIVERSITY CHICAGO, if needed</a:t>
            </a:r>
            <a:endParaRPr lang="en-US" sz="900" dirty="0">
              <a:solidFill>
                <a:srgbClr val="7F7F7F"/>
              </a:solidFill>
            </a:endParaRPr>
          </a:p>
        </p:txBody>
      </p:sp>
    </p:spTree>
    <p:extLst>
      <p:ext uri="{BB962C8B-B14F-4D97-AF65-F5344CB8AC3E}">
        <p14:creationId xmlns:p14="http://schemas.microsoft.com/office/powerpoint/2010/main" val="2332515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15" name="Text Placeholder 14"/>
          <p:cNvSpPr>
            <a:spLocks noGrp="1"/>
          </p:cNvSpPr>
          <p:nvPr>
            <p:ph type="body" sz="quarter" idx="10" hasCustomPrompt="1"/>
          </p:nvPr>
        </p:nvSpPr>
        <p:spPr>
          <a:xfrm>
            <a:off x="814918" y="1586990"/>
            <a:ext cx="10629381"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dirty="0" smtClean="0"/>
              <a:t>Label goes here, if needed</a:t>
            </a:r>
            <a:endParaRPr lang="en-US" dirty="0"/>
          </a:p>
        </p:txBody>
      </p:sp>
      <p:sp>
        <p:nvSpPr>
          <p:cNvPr id="20" name="Text Placeholder 17"/>
          <p:cNvSpPr>
            <a:spLocks noGrp="1"/>
          </p:cNvSpPr>
          <p:nvPr>
            <p:ph type="body" sz="quarter" idx="11" hasCustomPrompt="1"/>
          </p:nvPr>
        </p:nvSpPr>
        <p:spPr>
          <a:xfrm>
            <a:off x="814918" y="2826722"/>
            <a:ext cx="10629381" cy="849312"/>
          </a:xfrm>
        </p:spPr>
        <p:txBody>
          <a:bodyPr>
            <a:normAutofit/>
          </a:bodyPr>
          <a:lstStyle>
            <a:lvl1pPr marL="0" indent="0">
              <a:buNone/>
              <a:defRPr sz="3000" baseline="0">
                <a:latin typeface="Myriad Pro" pitchFamily="34" charset="0"/>
                <a:cs typeface="Myriad Pro" pitchFamily="34" charset="0"/>
              </a:defRPr>
            </a:lvl1pPr>
          </a:lstStyle>
          <a:p>
            <a:pPr lvl="0"/>
            <a:r>
              <a:rPr lang="en-US" dirty="0" smtClean="0"/>
              <a:t>Type sample goes here</a:t>
            </a:r>
            <a:endParaRPr lang="en-US" dirty="0"/>
          </a:p>
        </p:txBody>
      </p:sp>
      <p:sp>
        <p:nvSpPr>
          <p:cNvPr id="24" name="Title 1"/>
          <p:cNvSpPr>
            <a:spLocks noGrp="1"/>
          </p:cNvSpPr>
          <p:nvPr>
            <p:ph type="title" hasCustomPrompt="1"/>
          </p:nvPr>
        </p:nvSpPr>
        <p:spPr>
          <a:xfrm>
            <a:off x="814461" y="1914072"/>
            <a:ext cx="1062983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dirty="0" smtClean="0"/>
              <a:t>Headline/sample</a:t>
            </a:r>
            <a:endParaRPr lang="en-US" dirty="0"/>
          </a:p>
        </p:txBody>
      </p:sp>
      <p:sp>
        <p:nvSpPr>
          <p:cNvPr id="26" name="Text Placeholder 21"/>
          <p:cNvSpPr>
            <a:spLocks noGrp="1"/>
          </p:cNvSpPr>
          <p:nvPr>
            <p:ph type="body" sz="quarter" idx="12" hasCustomPrompt="1"/>
          </p:nvPr>
        </p:nvSpPr>
        <p:spPr>
          <a:xfrm>
            <a:off x="814918" y="4182273"/>
            <a:ext cx="10629381"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dirty="0" smtClean="0"/>
              <a:t>Secondary type sample (chart, caption, etc.)</a:t>
            </a:r>
            <a:endParaRPr lang="en-US" dirty="0"/>
          </a:p>
        </p:txBody>
      </p:sp>
      <p:sp>
        <p:nvSpPr>
          <p:cNvPr id="8"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smtClean="0">
                <a:solidFill>
                  <a:srgbClr val="7F7F7F"/>
                </a:solidFill>
              </a:rPr>
              <a:t>Type LOYOLA UNIVERSITY CHICAGO, if needed</a:t>
            </a:r>
            <a:endParaRPr lang="en-US" sz="900" dirty="0">
              <a:solidFill>
                <a:srgbClr val="7F7F7F"/>
              </a:solidFill>
            </a:endParaRPr>
          </a:p>
        </p:txBody>
      </p:sp>
    </p:spTree>
    <p:extLst>
      <p:ext uri="{BB962C8B-B14F-4D97-AF65-F5344CB8AC3E}">
        <p14:creationId xmlns:p14="http://schemas.microsoft.com/office/powerpoint/2010/main" val="32540146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7949" y="3810001"/>
            <a:ext cx="3896101"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3/2/2021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mailto:kpotasky@amazon.com" TargetMode="External"/><Relationship Id="rId3" Type="http://schemas.openxmlformats.org/officeDocument/2006/relationships/hyperlink" Target="https://www.luc.edu/purchasing/purch_policy.shtml" TargetMode="External"/><Relationship Id="rId7" Type="http://schemas.openxmlformats.org/officeDocument/2006/relationships/hyperlink" Target="mailto:mpedersen@LUC.ed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mailto:glechantre@LUC.edu" TargetMode="External"/><Relationship Id="rId5" Type="http://schemas.openxmlformats.org/officeDocument/2006/relationships/hyperlink" Target="https://www.luc.edu/finance/procard_policy_and_procedure.shtml" TargetMode="External"/><Relationship Id="rId4" Type="http://schemas.openxmlformats.org/officeDocument/2006/relationships/hyperlink" Target="https://www.luc.edu/purchasing/pqsupplier_directory.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mazonbusiness.com/contactu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amazon.com/gp/help/customer/contact-us?ie=UTF8&amp;ref=bfooter_c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Loyola Business Prime Account</a:t>
            </a:r>
            <a:endParaRPr lang="en-US" dirty="0"/>
          </a:p>
        </p:txBody>
      </p:sp>
      <p:sp>
        <p:nvSpPr>
          <p:cNvPr id="3" name="Title 2"/>
          <p:cNvSpPr>
            <a:spLocks noGrp="1"/>
          </p:cNvSpPr>
          <p:nvPr>
            <p:ph type="ctrTitle"/>
          </p:nvPr>
        </p:nvSpPr>
        <p:spPr/>
        <p:txBody>
          <a:bodyPr/>
          <a:lstStyle/>
          <a:p>
            <a:r>
              <a:rPr lang="en-US" dirty="0" smtClean="0"/>
              <a:t>Procurement &amp; Purchasing</a:t>
            </a:r>
            <a:endParaRPr lang="en-US" dirty="0"/>
          </a:p>
        </p:txBody>
      </p:sp>
      <p:sp>
        <p:nvSpPr>
          <p:cNvPr id="4" name="Text Placeholder 3"/>
          <p:cNvSpPr>
            <a:spLocks noGrp="1"/>
          </p:cNvSpPr>
          <p:nvPr>
            <p:ph type="body" sz="quarter" idx="10"/>
          </p:nvPr>
        </p:nvSpPr>
        <p:spPr/>
        <p:txBody>
          <a:bodyPr>
            <a:normAutofit lnSpcReduction="10000"/>
          </a:bodyPr>
          <a:lstStyle/>
          <a:p>
            <a:r>
              <a:rPr lang="en-US" dirty="0" smtClean="0"/>
              <a:t>AMAZON</a:t>
            </a:r>
            <a:endParaRPr lang="en-US" dirty="0"/>
          </a:p>
        </p:txBody>
      </p:sp>
    </p:spTree>
    <p:extLst>
      <p:ext uri="{BB962C8B-B14F-4D97-AF65-F5344CB8AC3E}">
        <p14:creationId xmlns:p14="http://schemas.microsoft.com/office/powerpoint/2010/main" val="3555513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2336801"/>
            <a:ext cx="10629840" cy="3789364"/>
          </a:xfrm>
        </p:spPr>
        <p:txBody>
          <a:bodyPr>
            <a:normAutofit fontScale="85000" lnSpcReduction="10000"/>
          </a:bodyPr>
          <a:lstStyle/>
          <a:p>
            <a:r>
              <a:rPr lang="en-US" dirty="0" smtClean="0"/>
              <a:t>Increase in purchases over the years.</a:t>
            </a:r>
          </a:p>
          <a:p>
            <a:r>
              <a:rPr lang="en-US" dirty="0" smtClean="0"/>
              <a:t>Ability to track purchases and take advantage of quantity discounts.</a:t>
            </a:r>
          </a:p>
          <a:p>
            <a:r>
              <a:rPr lang="en-US" dirty="0" smtClean="0"/>
              <a:t>Centralized account for the University that utilizes our tax status.</a:t>
            </a:r>
          </a:p>
          <a:p>
            <a:r>
              <a:rPr lang="en-US" dirty="0" smtClean="0"/>
              <a:t>Individual PRIME memberships will not be allowed or reimbursed.</a:t>
            </a:r>
          </a:p>
          <a:p>
            <a:endParaRPr lang="en-US" dirty="0" smtClean="0"/>
          </a:p>
          <a:p>
            <a:pPr marL="0" indent="0">
              <a:buNone/>
            </a:pPr>
            <a:r>
              <a:rPr lang="en-US" dirty="0"/>
              <a:t>	</a:t>
            </a:r>
            <a:endParaRPr lang="en-US" dirty="0" smtClean="0"/>
          </a:p>
        </p:txBody>
      </p:sp>
      <p:sp>
        <p:nvSpPr>
          <p:cNvPr id="3" name="Title 2"/>
          <p:cNvSpPr>
            <a:spLocks noGrp="1"/>
          </p:cNvSpPr>
          <p:nvPr>
            <p:ph type="title"/>
          </p:nvPr>
        </p:nvSpPr>
        <p:spPr>
          <a:xfrm>
            <a:off x="814462" y="930031"/>
            <a:ext cx="10629837" cy="1328615"/>
          </a:xfrm>
        </p:spPr>
        <p:txBody>
          <a:bodyPr/>
          <a:lstStyle/>
          <a:p>
            <a:r>
              <a:rPr lang="en-US" dirty="0" smtClean="0"/>
              <a:t>Why amazon</a:t>
            </a:r>
            <a:endParaRPr lang="en-US" dirty="0"/>
          </a:p>
        </p:txBody>
      </p:sp>
      <p:sp>
        <p:nvSpPr>
          <p:cNvPr id="4" name="Text Placeholder 3"/>
          <p:cNvSpPr>
            <a:spLocks noGrp="1"/>
          </p:cNvSpPr>
          <p:nvPr>
            <p:ph type="body" sz="quarter" idx="13"/>
          </p:nvPr>
        </p:nvSpPr>
        <p:spPr/>
        <p:txBody>
          <a:bodyPr/>
          <a:lstStyle/>
          <a:p>
            <a:r>
              <a:rPr lang="en-US" dirty="0" smtClean="0"/>
              <a:t> </a:t>
            </a:r>
            <a:endParaRPr lang="en-US" dirty="0"/>
          </a:p>
        </p:txBody>
      </p:sp>
    </p:spTree>
    <p:extLst>
      <p:ext uri="{BB962C8B-B14F-4D97-AF65-F5344CB8AC3E}">
        <p14:creationId xmlns:p14="http://schemas.microsoft.com/office/powerpoint/2010/main" val="45611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1648691"/>
            <a:ext cx="10629840" cy="4477473"/>
          </a:xfrm>
        </p:spPr>
        <p:txBody>
          <a:bodyPr/>
          <a:lstStyle/>
          <a:p>
            <a:r>
              <a:rPr lang="en-US" dirty="0" smtClean="0"/>
              <a:t>Deliveries should be made to the mail room for your campus  only</a:t>
            </a:r>
          </a:p>
          <a:p>
            <a:pPr lvl="1"/>
            <a:r>
              <a:rPr lang="en-US" dirty="0" smtClean="0"/>
              <a:t>HSC  2160 S First Ave, DOCK 8</a:t>
            </a:r>
          </a:p>
          <a:p>
            <a:pPr lvl="1"/>
            <a:r>
              <a:rPr lang="en-US" dirty="0" smtClean="0"/>
              <a:t>LSC  6317 N Broadway Street</a:t>
            </a:r>
          </a:p>
          <a:p>
            <a:pPr lvl="1"/>
            <a:r>
              <a:rPr lang="en-US" dirty="0" smtClean="0"/>
              <a:t>WTC  26 E Pearson Street</a:t>
            </a:r>
          </a:p>
          <a:p>
            <a:r>
              <a:rPr lang="en-US" dirty="0" smtClean="0"/>
              <a:t>You will be able to override the delivery address if you have an off campus delivery</a:t>
            </a:r>
          </a:p>
          <a:p>
            <a:endParaRPr lang="en-US" dirty="0"/>
          </a:p>
          <a:p>
            <a:pPr lvl="1"/>
            <a:endParaRPr lang="en-US" dirty="0" smtClean="0"/>
          </a:p>
        </p:txBody>
      </p:sp>
      <p:sp>
        <p:nvSpPr>
          <p:cNvPr id="3" name="Title 2"/>
          <p:cNvSpPr>
            <a:spLocks noGrp="1"/>
          </p:cNvSpPr>
          <p:nvPr>
            <p:ph type="title"/>
          </p:nvPr>
        </p:nvSpPr>
        <p:spPr>
          <a:xfrm>
            <a:off x="814462" y="623455"/>
            <a:ext cx="10629837" cy="1205345"/>
          </a:xfrm>
        </p:spPr>
        <p:txBody>
          <a:bodyPr/>
          <a:lstStyle/>
          <a:p>
            <a:r>
              <a:rPr lang="en-US" dirty="0" smtClean="0"/>
              <a:t>Who &amp; How to Use amazon</a:t>
            </a:r>
            <a:endParaRPr lang="en-US" dirty="0"/>
          </a:p>
        </p:txBody>
      </p:sp>
      <p:sp>
        <p:nvSpPr>
          <p:cNvPr id="4" name="Text Placeholder 3"/>
          <p:cNvSpPr>
            <a:spLocks noGrp="1"/>
          </p:cNvSpPr>
          <p:nvPr>
            <p:ph type="body" sz="quarter" idx="13"/>
          </p:nvPr>
        </p:nvSpPr>
        <p:spPr/>
        <p:txBody>
          <a:bodyPr/>
          <a:lstStyle/>
          <a:p>
            <a:r>
              <a:rPr lang="en-US" dirty="0" smtClean="0"/>
              <a:t> </a:t>
            </a:r>
            <a:endParaRPr lang="en-US" dirty="0"/>
          </a:p>
        </p:txBody>
      </p:sp>
    </p:spTree>
    <p:extLst>
      <p:ext uri="{BB962C8B-B14F-4D97-AF65-F5344CB8AC3E}">
        <p14:creationId xmlns:p14="http://schemas.microsoft.com/office/powerpoint/2010/main" val="2237484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1609969"/>
            <a:ext cx="10629840" cy="3931139"/>
          </a:xfrm>
        </p:spPr>
        <p:txBody>
          <a:bodyPr/>
          <a:lstStyle/>
          <a:p>
            <a:r>
              <a:rPr lang="en-US" dirty="0" smtClean="0"/>
              <a:t>All University and Purchasing policies still need to be followed.</a:t>
            </a:r>
          </a:p>
          <a:p>
            <a:pPr lvl="1"/>
            <a:r>
              <a:rPr lang="en-US" dirty="0" smtClean="0"/>
              <a:t>No computers</a:t>
            </a:r>
          </a:p>
          <a:p>
            <a:pPr lvl="1"/>
            <a:r>
              <a:rPr lang="en-US" dirty="0" smtClean="0"/>
              <a:t>No furniture</a:t>
            </a:r>
          </a:p>
          <a:p>
            <a:pPr lvl="1"/>
            <a:r>
              <a:rPr lang="en-US" dirty="0" smtClean="0"/>
              <a:t>Office Supplies through our online Warehouse Direct Account</a:t>
            </a:r>
          </a:p>
        </p:txBody>
      </p:sp>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sz="quarter" idx="13"/>
          </p:nvPr>
        </p:nvSpPr>
        <p:spPr/>
        <p:txBody>
          <a:bodyPr/>
          <a:lstStyle/>
          <a:p>
            <a:r>
              <a:rPr lang="en-US" dirty="0" smtClean="0"/>
              <a:t> </a:t>
            </a:r>
            <a:endParaRPr lang="en-US" dirty="0"/>
          </a:p>
        </p:txBody>
      </p:sp>
    </p:spTree>
    <p:extLst>
      <p:ext uri="{BB962C8B-B14F-4D97-AF65-F5344CB8AC3E}">
        <p14:creationId xmlns:p14="http://schemas.microsoft.com/office/powerpoint/2010/main" val="2259363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 </a:t>
            </a:r>
            <a:endParaRPr lang="en-US" dirty="0"/>
          </a:p>
        </p:txBody>
      </p:sp>
      <p:sp>
        <p:nvSpPr>
          <p:cNvPr id="3" name="Text Placeholder 2"/>
          <p:cNvSpPr>
            <a:spLocks noGrp="1"/>
          </p:cNvSpPr>
          <p:nvPr>
            <p:ph type="body" sz="quarter" idx="11"/>
          </p:nvPr>
        </p:nvSpPr>
        <p:spPr>
          <a:xfrm>
            <a:off x="814918" y="2196124"/>
            <a:ext cx="10629381" cy="1469292"/>
          </a:xfrm>
        </p:spPr>
        <p:txBody>
          <a:bodyPr>
            <a:normAutofit fontScale="92500"/>
          </a:bodyPr>
          <a:lstStyle/>
          <a:p>
            <a:r>
              <a:rPr lang="en-US" i="1" dirty="0">
                <a:hlinkClick r:id="rId3"/>
              </a:rPr>
              <a:t>https://</a:t>
            </a:r>
            <a:r>
              <a:rPr lang="en-US" i="1" dirty="0" smtClean="0">
                <a:hlinkClick r:id="rId3"/>
              </a:rPr>
              <a:t>www.luc.edu/purchasing/purch_policy.shtml</a:t>
            </a:r>
            <a:r>
              <a:rPr lang="en-US" i="1" dirty="0" smtClean="0"/>
              <a:t>	</a:t>
            </a:r>
          </a:p>
          <a:p>
            <a:r>
              <a:rPr lang="en-US" i="1" dirty="0">
                <a:hlinkClick r:id="rId4"/>
              </a:rPr>
              <a:t>https://</a:t>
            </a:r>
            <a:r>
              <a:rPr lang="en-US" i="1" dirty="0" smtClean="0">
                <a:hlinkClick r:id="rId4"/>
              </a:rPr>
              <a:t>www.luc.edu/purchasing/pqsupplier_directory.shtml</a:t>
            </a:r>
            <a:r>
              <a:rPr lang="en-US" i="1" dirty="0" smtClean="0"/>
              <a:t>	 </a:t>
            </a:r>
            <a:r>
              <a:rPr lang="en-US" i="1" dirty="0"/>
              <a:t>and </a:t>
            </a:r>
            <a:r>
              <a:rPr lang="en-US" i="1" dirty="0">
                <a:hlinkClick r:id="rId5"/>
              </a:rPr>
              <a:t>https://</a:t>
            </a:r>
            <a:r>
              <a:rPr lang="en-US" i="1" dirty="0" smtClean="0">
                <a:hlinkClick r:id="rId5"/>
              </a:rPr>
              <a:t>www.luc.edu/finance/procard_policy_and_procedure.shtml</a:t>
            </a:r>
            <a:r>
              <a:rPr lang="en-US" i="1" dirty="0" smtClean="0"/>
              <a:t>	</a:t>
            </a:r>
            <a:endParaRPr lang="en-US" dirty="0"/>
          </a:p>
        </p:txBody>
      </p:sp>
      <p:sp>
        <p:nvSpPr>
          <p:cNvPr id="4" name="Title 3"/>
          <p:cNvSpPr>
            <a:spLocks noGrp="1"/>
          </p:cNvSpPr>
          <p:nvPr>
            <p:ph type="title"/>
          </p:nvPr>
        </p:nvSpPr>
        <p:spPr>
          <a:xfrm>
            <a:off x="814461" y="992554"/>
            <a:ext cx="10629839" cy="1039446"/>
          </a:xfrm>
        </p:spPr>
        <p:txBody>
          <a:bodyPr/>
          <a:lstStyle/>
          <a:p>
            <a:r>
              <a:rPr lang="en-US" dirty="0" smtClean="0"/>
              <a:t>Helpful information</a:t>
            </a:r>
            <a:endParaRPr lang="en-US" dirty="0"/>
          </a:p>
        </p:txBody>
      </p:sp>
      <p:sp>
        <p:nvSpPr>
          <p:cNvPr id="5" name="Text Placeholder 4"/>
          <p:cNvSpPr>
            <a:spLocks noGrp="1"/>
          </p:cNvSpPr>
          <p:nvPr>
            <p:ph type="body" sz="quarter" idx="12"/>
          </p:nvPr>
        </p:nvSpPr>
        <p:spPr>
          <a:xfrm>
            <a:off x="814918" y="3923323"/>
            <a:ext cx="10629381" cy="1781908"/>
          </a:xfrm>
        </p:spPr>
        <p:txBody>
          <a:bodyPr>
            <a:normAutofit/>
          </a:bodyPr>
          <a:lstStyle/>
          <a:p>
            <a:r>
              <a:rPr lang="en-US" dirty="0" smtClean="0"/>
              <a:t>Geraldine Lechantre  	 </a:t>
            </a:r>
            <a:r>
              <a:rPr lang="en-US" dirty="0" smtClean="0">
                <a:hlinkClick r:id="rId6"/>
              </a:rPr>
              <a:t>glechantre@LUC.edu</a:t>
            </a:r>
            <a:r>
              <a:rPr lang="en-US" dirty="0" smtClean="0"/>
              <a:t>		Purchasing questions</a:t>
            </a:r>
          </a:p>
          <a:p>
            <a:r>
              <a:rPr lang="en-US" dirty="0" smtClean="0"/>
              <a:t>Megan Pedersen    	</a:t>
            </a:r>
            <a:r>
              <a:rPr lang="en-US" dirty="0" smtClean="0">
                <a:hlinkClick r:id="rId7"/>
              </a:rPr>
              <a:t>mpedersen@LUC.edu</a:t>
            </a:r>
            <a:r>
              <a:rPr lang="en-US" dirty="0" smtClean="0"/>
              <a:t>		ProCard specific questions</a:t>
            </a:r>
          </a:p>
          <a:p>
            <a:r>
              <a:rPr lang="en-US" dirty="0" smtClean="0"/>
              <a:t>Katelyn </a:t>
            </a:r>
            <a:r>
              <a:rPr lang="en-US" dirty="0" err="1" smtClean="0"/>
              <a:t>Potasky</a:t>
            </a:r>
            <a:r>
              <a:rPr lang="en-US" dirty="0" smtClean="0"/>
              <a:t>		</a:t>
            </a:r>
            <a:r>
              <a:rPr lang="en-US" dirty="0" smtClean="0">
                <a:hlinkClick r:id="rId8"/>
              </a:rPr>
              <a:t>kpotasky@amazon.com</a:t>
            </a:r>
            <a:r>
              <a:rPr lang="en-US" dirty="0" smtClean="0"/>
              <a:t>	Amazon consultant</a:t>
            </a:r>
          </a:p>
          <a:p>
            <a:r>
              <a:rPr lang="en-US" dirty="0" smtClean="0"/>
              <a:t>	</a:t>
            </a:r>
            <a:endParaRPr lang="en-US" dirty="0"/>
          </a:p>
        </p:txBody>
      </p:sp>
      <p:sp>
        <p:nvSpPr>
          <p:cNvPr id="6" name="Text Placeholder 5"/>
          <p:cNvSpPr>
            <a:spLocks noGrp="1"/>
          </p:cNvSpPr>
          <p:nvPr>
            <p:ph type="body" sz="quarter" idx="13"/>
          </p:nvPr>
        </p:nvSpPr>
        <p:spPr/>
        <p:txBody>
          <a:bodyPr/>
          <a:lstStyle/>
          <a:p>
            <a:r>
              <a:rPr lang="en-US" dirty="0" smtClean="0"/>
              <a:t> </a:t>
            </a:r>
            <a:endParaRPr lang="en-US" dirty="0"/>
          </a:p>
        </p:txBody>
      </p:sp>
    </p:spTree>
    <p:extLst>
      <p:ext uri="{BB962C8B-B14F-4D97-AF65-F5344CB8AC3E}">
        <p14:creationId xmlns:p14="http://schemas.microsoft.com/office/powerpoint/2010/main" val="54735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smtClean="0"/>
              <a:t> </a:t>
            </a:r>
            <a:endParaRPr lang="en-US" dirty="0"/>
          </a:p>
        </p:txBody>
      </p:sp>
      <p:sp>
        <p:nvSpPr>
          <p:cNvPr id="3" name="Text Placeholder 2"/>
          <p:cNvSpPr>
            <a:spLocks noGrp="1"/>
          </p:cNvSpPr>
          <p:nvPr>
            <p:ph type="body" sz="quarter" idx="11"/>
          </p:nvPr>
        </p:nvSpPr>
        <p:spPr>
          <a:xfrm>
            <a:off x="814918" y="1391139"/>
            <a:ext cx="10629381" cy="5220676"/>
          </a:xfrm>
        </p:spPr>
        <p:txBody>
          <a:bodyPr>
            <a:noAutofit/>
          </a:bodyPr>
          <a:lstStyle/>
          <a:p>
            <a:r>
              <a:rPr lang="en-US" sz="900" b="1" dirty="0"/>
              <a:t>How do I complete registration as part of the Loyola University’s Amazon Business account?</a:t>
            </a:r>
            <a:br>
              <a:rPr lang="en-US" sz="900" b="1" dirty="0"/>
            </a:br>
            <a:r>
              <a:rPr lang="en-US" sz="900" dirty="0"/>
              <a:t>Upon accessing Amazon Business for the first time, you will follow one of three scenarios as described below.  Please read the explanations carefully to understand which applies to you.  Note, the scenarios pertain ONLY to your </a:t>
            </a:r>
            <a:r>
              <a:rPr lang="en-US" sz="900" b="1" u="sng" dirty="0"/>
              <a:t>Luc.edu</a:t>
            </a:r>
            <a:r>
              <a:rPr lang="en-US" sz="900" dirty="0"/>
              <a:t> email address.  If you have a separate, Amazon.com personal account tied to a personal (</a:t>
            </a:r>
            <a:r>
              <a:rPr lang="en-US" sz="900" i="1" dirty="0" err="1"/>
              <a:t>gmail</a:t>
            </a:r>
            <a:r>
              <a:rPr lang="en-US" sz="900" dirty="0"/>
              <a:t>, </a:t>
            </a:r>
            <a:r>
              <a:rPr lang="en-US" sz="900" i="1" dirty="0"/>
              <a:t>yahoo</a:t>
            </a:r>
            <a:r>
              <a:rPr lang="en-US" sz="900" dirty="0"/>
              <a:t>, etc.) email address, it will not be affected.</a:t>
            </a:r>
          </a:p>
          <a:p>
            <a:r>
              <a:rPr lang="en-US" sz="900" dirty="0"/>
              <a:t> </a:t>
            </a:r>
          </a:p>
          <a:p>
            <a:r>
              <a:rPr lang="en-US" sz="900" dirty="0"/>
              <a:t>Scenario 1</a:t>
            </a:r>
          </a:p>
          <a:p>
            <a:r>
              <a:rPr lang="en-US" sz="900" b="1" dirty="0"/>
              <a:t>I have never used my </a:t>
            </a:r>
            <a:r>
              <a:rPr lang="en-US" sz="900" b="1" u="sng" dirty="0"/>
              <a:t>Luc.edu</a:t>
            </a:r>
            <a:r>
              <a:rPr lang="en-US" sz="900" b="1" dirty="0"/>
              <a:t> email address on Amazon.com</a:t>
            </a:r>
            <a:endParaRPr lang="en-US" sz="900" dirty="0"/>
          </a:p>
          <a:p>
            <a:r>
              <a:rPr lang="en-US" sz="900" dirty="0"/>
              <a:t>The first time you access Amazon Business, you will be prompted to set up an Amazon Business account</a:t>
            </a:r>
            <a:r>
              <a:rPr lang="en-US" sz="900" b="1" dirty="0"/>
              <a:t>. </a:t>
            </a:r>
            <a:r>
              <a:rPr lang="en-US" sz="900" dirty="0"/>
              <a:t>Use your </a:t>
            </a:r>
            <a:r>
              <a:rPr lang="en-US" sz="900" b="1" u="sng" dirty="0"/>
              <a:t>Luc.edu</a:t>
            </a:r>
            <a:r>
              <a:rPr lang="en-US" sz="900" u="sng" dirty="0"/>
              <a:t> </a:t>
            </a:r>
            <a:r>
              <a:rPr lang="en-US" sz="900" dirty="0"/>
              <a:t>email address and enter a password. (Please note: your password does not need to be the same as other internal systems). </a:t>
            </a:r>
          </a:p>
          <a:p>
            <a:r>
              <a:rPr lang="en-US" sz="900" dirty="0"/>
              <a:t> </a:t>
            </a:r>
          </a:p>
          <a:p>
            <a:r>
              <a:rPr lang="en-US" sz="900" dirty="0"/>
              <a:t>Scenario 2</a:t>
            </a:r>
          </a:p>
          <a:p>
            <a:r>
              <a:rPr lang="en-US" sz="900" b="1" dirty="0"/>
              <a:t>I already use my </a:t>
            </a:r>
            <a:r>
              <a:rPr lang="en-US" sz="900" b="1" u="sng" dirty="0"/>
              <a:t>Luc.edu</a:t>
            </a:r>
            <a:r>
              <a:rPr lang="en-US" sz="900" b="1" dirty="0"/>
              <a:t> email address to make BUSINESS purchases on Amazon Business</a:t>
            </a:r>
            <a:br>
              <a:rPr lang="en-US" sz="900" b="1" dirty="0"/>
            </a:br>
            <a:r>
              <a:rPr lang="en-US" sz="900" dirty="0"/>
              <a:t>All previous, stand-alone, Amazon Business accounts will be consolidated under the new, centralized account. Your information (order history, payment methods, billing and shipping addresses) will follow you to the new Business account</a:t>
            </a:r>
            <a:r>
              <a:rPr lang="en-US" sz="900" dirty="0" smtClean="0"/>
              <a:t>.</a:t>
            </a:r>
            <a:endParaRPr lang="en-US" sz="900" dirty="0"/>
          </a:p>
          <a:p>
            <a:r>
              <a:rPr lang="en-US" sz="900" dirty="0"/>
              <a:t> </a:t>
            </a:r>
          </a:p>
          <a:p>
            <a:r>
              <a:rPr lang="en-US" sz="900" dirty="0"/>
              <a:t>Scenario 3</a:t>
            </a:r>
          </a:p>
          <a:p>
            <a:r>
              <a:rPr lang="en-US" sz="900" b="1" dirty="0"/>
              <a:t>I already use my </a:t>
            </a:r>
            <a:r>
              <a:rPr lang="en-US" sz="900" b="1" u="sng" dirty="0"/>
              <a:t>Luc.edu</a:t>
            </a:r>
            <a:r>
              <a:rPr lang="en-US" sz="900" b="1" dirty="0"/>
              <a:t> email address to make PERSONAL purchases on Amazon.com</a:t>
            </a:r>
            <a:br>
              <a:rPr lang="en-US" sz="900" b="1" dirty="0"/>
            </a:br>
            <a:r>
              <a:rPr lang="en-US" sz="900" dirty="0"/>
              <a:t>If your </a:t>
            </a:r>
            <a:r>
              <a:rPr lang="en-US" sz="900" b="1" u="sng" dirty="0"/>
              <a:t>Luc.edu</a:t>
            </a:r>
            <a:r>
              <a:rPr lang="en-US" sz="900" dirty="0"/>
              <a:t> email address is already associated with an Amazon.com account, you will have the option to create a separate account for personal orders. You will be prompted to select “Create a separate business account” and will need to choose a new, personal email address (e.g. gmail.com or hotmail.com) that is NOT tied to another Amazon account.</a:t>
            </a:r>
          </a:p>
          <a:p>
            <a:r>
              <a:rPr lang="en-US" sz="900" dirty="0"/>
              <a:t> </a:t>
            </a:r>
            <a:endParaRPr lang="en-US" sz="900" dirty="0" smtClean="0"/>
          </a:p>
          <a:p>
            <a:r>
              <a:rPr lang="en-US" sz="900" b="1" dirty="0"/>
              <a:t> </a:t>
            </a:r>
            <a:endParaRPr lang="en-US" sz="900" dirty="0"/>
          </a:p>
          <a:p>
            <a:r>
              <a:rPr lang="en-US" sz="900" b="1" dirty="0"/>
              <a:t>When I access Amazon Business for the first time, I am prompted to log in with a password.  I do not know my login information.</a:t>
            </a:r>
            <a:endParaRPr lang="en-US" sz="900" dirty="0"/>
          </a:p>
          <a:p>
            <a:r>
              <a:rPr lang="en-US" sz="900" dirty="0"/>
              <a:t>You are asked to enter a password because you have an existing Amazon account with your </a:t>
            </a:r>
            <a:r>
              <a:rPr lang="en-US" sz="900" b="1" u="sng" dirty="0"/>
              <a:t>Luc.edu</a:t>
            </a:r>
            <a:r>
              <a:rPr lang="en-US" sz="900" dirty="0"/>
              <a:t> email address. If you cannot remember the password, please select the “forgot password” button to reset. If you are still having trouble resetting the password, please contact Amazon Business Customer Service at </a:t>
            </a:r>
            <a:r>
              <a:rPr lang="en-US" sz="900" u="sng" dirty="0">
                <a:hlinkClick r:id="rId3"/>
              </a:rPr>
              <a:t>http://www.amazonbusiness.com/contactus</a:t>
            </a:r>
            <a:r>
              <a:rPr lang="en-US" sz="900" dirty="0"/>
              <a:t> and ask them to reset it for you. </a:t>
            </a:r>
          </a:p>
          <a:p>
            <a:r>
              <a:rPr lang="en-US" sz="900" b="1" dirty="0"/>
              <a:t> </a:t>
            </a:r>
            <a:endParaRPr lang="en-US" sz="900" dirty="0"/>
          </a:p>
          <a:p>
            <a:r>
              <a:rPr lang="en-US" sz="900" b="1" dirty="0"/>
              <a:t>Can I use the new Amazon Business account for PERSONAL use?</a:t>
            </a:r>
            <a:br>
              <a:rPr lang="en-US" sz="900" b="1" dirty="0"/>
            </a:br>
            <a:r>
              <a:rPr lang="en-US" sz="900" dirty="0"/>
              <a:t>No. The central Amazon Business Account must be used for business purchases only, in accordance with our purchasing policies. The purchasing team will have access to all purchasing history made through the Amazon Business account.</a:t>
            </a:r>
          </a:p>
          <a:p>
            <a:r>
              <a:rPr lang="en-US" sz="900" b="1" dirty="0"/>
              <a:t> </a:t>
            </a:r>
            <a:endParaRPr lang="en-US" sz="900" dirty="0"/>
          </a:p>
          <a:p>
            <a:r>
              <a:rPr lang="en-US" sz="900" b="1" dirty="0"/>
              <a:t>I forgot my password for my Business account and am unable to reset the password. </a:t>
            </a:r>
            <a:r>
              <a:rPr lang="en-US" sz="900" dirty="0"/>
              <a:t/>
            </a:r>
            <a:br>
              <a:rPr lang="en-US" sz="900" dirty="0"/>
            </a:br>
            <a:r>
              <a:rPr lang="en-US" sz="900" dirty="0"/>
              <a:t>Please contact Amazon Business Customer Service by clicking </a:t>
            </a:r>
            <a:r>
              <a:rPr lang="en-US" sz="900" u="sng" dirty="0">
                <a:hlinkClick r:id="rId3"/>
              </a:rPr>
              <a:t>Contact Us</a:t>
            </a:r>
            <a:r>
              <a:rPr lang="en-US" sz="900" dirty="0"/>
              <a:t>. </a:t>
            </a:r>
          </a:p>
          <a:p>
            <a:r>
              <a:rPr lang="en-US" sz="900" b="1" dirty="0"/>
              <a:t> </a:t>
            </a:r>
            <a:endParaRPr lang="en-US" sz="900" dirty="0"/>
          </a:p>
          <a:p>
            <a:r>
              <a:rPr lang="en-US" sz="900" b="1" dirty="0"/>
              <a:t>How do I contact Amazon Business Customer Service?</a:t>
            </a:r>
            <a:r>
              <a:rPr lang="en-US" sz="900" dirty="0"/>
              <a:t/>
            </a:r>
            <a:br>
              <a:rPr lang="en-US" sz="900" dirty="0"/>
            </a:br>
            <a:r>
              <a:rPr lang="en-US" sz="900" dirty="0"/>
              <a:t>Amazon Business Customer Service can be reached by clicking </a:t>
            </a:r>
            <a:r>
              <a:rPr lang="en-US" sz="900" u="sng" dirty="0">
                <a:hlinkClick r:id="rId4"/>
              </a:rPr>
              <a:t>Contact Us</a:t>
            </a:r>
            <a:r>
              <a:rPr lang="en-US" sz="900" dirty="0"/>
              <a:t> (preferred method) from within your account. </a:t>
            </a:r>
          </a:p>
        </p:txBody>
      </p:sp>
      <p:sp>
        <p:nvSpPr>
          <p:cNvPr id="4" name="Title 3"/>
          <p:cNvSpPr>
            <a:spLocks noGrp="1"/>
          </p:cNvSpPr>
          <p:nvPr>
            <p:ph type="title"/>
          </p:nvPr>
        </p:nvSpPr>
        <p:spPr>
          <a:xfrm>
            <a:off x="814461" y="586154"/>
            <a:ext cx="10629839" cy="804984"/>
          </a:xfrm>
        </p:spPr>
        <p:txBody>
          <a:bodyPr/>
          <a:lstStyle/>
          <a:p>
            <a:r>
              <a:rPr lang="en-US" dirty="0" smtClean="0"/>
              <a:t>Amazon </a:t>
            </a:r>
            <a:r>
              <a:rPr lang="en-US" dirty="0" err="1" smtClean="0"/>
              <a:t>faqs</a:t>
            </a:r>
            <a:endParaRPr lang="en-US" dirty="0"/>
          </a:p>
        </p:txBody>
      </p:sp>
      <p:sp>
        <p:nvSpPr>
          <p:cNvPr id="5" name="Text Placeholder 4"/>
          <p:cNvSpPr>
            <a:spLocks noGrp="1"/>
          </p:cNvSpPr>
          <p:nvPr>
            <p:ph type="body" sz="quarter" idx="12"/>
          </p:nvPr>
        </p:nvSpPr>
        <p:spPr>
          <a:xfrm>
            <a:off x="814918" y="3923323"/>
            <a:ext cx="10629381" cy="1781908"/>
          </a:xfrm>
        </p:spPr>
        <p:txBody>
          <a:bodyPr>
            <a:normAutofit/>
          </a:bodyPr>
          <a:lstStyle/>
          <a:p>
            <a:r>
              <a:rPr lang="en-US" dirty="0" smtClean="0"/>
              <a:t> </a:t>
            </a:r>
            <a:endParaRPr lang="en-US" dirty="0"/>
          </a:p>
        </p:txBody>
      </p:sp>
      <p:sp>
        <p:nvSpPr>
          <p:cNvPr id="6" name="Text Placeholder 5"/>
          <p:cNvSpPr>
            <a:spLocks noGrp="1"/>
          </p:cNvSpPr>
          <p:nvPr>
            <p:ph type="body" sz="quarter" idx="13"/>
          </p:nvPr>
        </p:nvSpPr>
        <p:spPr/>
        <p:txBody>
          <a:bodyPr/>
          <a:lstStyle/>
          <a:p>
            <a:r>
              <a:rPr lang="en-US" dirty="0" smtClean="0"/>
              <a:t> </a:t>
            </a:r>
            <a:endParaRPr lang="en-US" dirty="0"/>
          </a:p>
        </p:txBody>
      </p:sp>
    </p:spTree>
    <p:extLst>
      <p:ext uri="{BB962C8B-B14F-4D97-AF65-F5344CB8AC3E}">
        <p14:creationId xmlns:p14="http://schemas.microsoft.com/office/powerpoint/2010/main" val="3030326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005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_powerPointMaster_university_myriadMi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powerPoint_university_minionMyriad</Template>
  <TotalTime>0</TotalTime>
  <Words>728</Words>
  <Application>Microsoft Office PowerPoint</Application>
  <PresentationFormat>Widescreen</PresentationFormat>
  <Paragraphs>67</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Minion Pro</vt:lpstr>
      <vt:lpstr>Myriad Pro</vt:lpstr>
      <vt:lpstr>Arial</vt:lpstr>
      <vt:lpstr>Calibri</vt:lpstr>
      <vt:lpstr>_powerPointMaster_university_myriadMinion</vt:lpstr>
      <vt:lpstr>Procurement &amp; Purchasing</vt:lpstr>
      <vt:lpstr>Why amazon</vt:lpstr>
      <vt:lpstr>Who &amp; How to Use amazon</vt:lpstr>
      <vt:lpstr>    </vt:lpstr>
      <vt:lpstr>Helpful information</vt:lpstr>
      <vt:lpstr>Amazon faqs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2014-10-20T16:32:03Z</dcterms:created>
  <dcterms:modified xsi:type="dcterms:W3CDTF">2021-03-02T23:19:02Z</dcterms:modified>
</cp:coreProperties>
</file>