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384048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0301"/>
    <a:srgbClr val="7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2" autoAdjust="0"/>
    <p:restoredTop sz="94673"/>
  </p:normalViewPr>
  <p:slideViewPr>
    <p:cSldViewPr snapToGrid="0">
      <p:cViewPr>
        <p:scale>
          <a:sx n="27" d="100"/>
          <a:sy n="27" d="100"/>
        </p:scale>
        <p:origin x="608"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D29D1F-3E3A-EA42-A5FF-B61C5256C000}" type="datetimeFigureOut">
              <a:rPr lang="en-US" smtClean="0"/>
              <a:t>4/8/24</a:t>
            </a:fld>
            <a:endParaRPr lang="en-US"/>
          </a:p>
        </p:txBody>
      </p:sp>
      <p:sp>
        <p:nvSpPr>
          <p:cNvPr id="4" name="Slide Image Placeholder 3"/>
          <p:cNvSpPr>
            <a:spLocks noGrp="1" noRot="1" noChangeAspect="1"/>
          </p:cNvSpPr>
          <p:nvPr>
            <p:ph type="sldImg" idx="2"/>
          </p:nvPr>
        </p:nvSpPr>
        <p:spPr>
          <a:xfrm>
            <a:off x="1628775" y="1143000"/>
            <a:ext cx="3600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575C15-8118-8E4A-A877-839478D953BB}" type="slidenum">
              <a:rPr lang="en-US" smtClean="0"/>
              <a:t>‹#›</a:t>
            </a:fld>
            <a:endParaRPr lang="en-US"/>
          </a:p>
        </p:txBody>
      </p:sp>
    </p:spTree>
    <p:extLst>
      <p:ext uri="{BB962C8B-B14F-4D97-AF65-F5344CB8AC3E}">
        <p14:creationId xmlns:p14="http://schemas.microsoft.com/office/powerpoint/2010/main" val="3778155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575C15-8118-8E4A-A877-839478D953BB}" type="slidenum">
              <a:rPr lang="en-US" smtClean="0"/>
              <a:t>1</a:t>
            </a:fld>
            <a:endParaRPr lang="en-US"/>
          </a:p>
        </p:txBody>
      </p:sp>
    </p:spTree>
    <p:extLst>
      <p:ext uri="{BB962C8B-B14F-4D97-AF65-F5344CB8AC3E}">
        <p14:creationId xmlns:p14="http://schemas.microsoft.com/office/powerpoint/2010/main" val="3089093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5387342"/>
            <a:ext cx="32644080" cy="1146048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17289782"/>
            <a:ext cx="28803600" cy="7947658"/>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32817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79593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1752600"/>
            <a:ext cx="8281035"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1752600"/>
            <a:ext cx="24363045"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95025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4/8/24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22859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8206749"/>
            <a:ext cx="33124140" cy="13693138"/>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2029429"/>
            <a:ext cx="33124140" cy="7200898"/>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4/8/24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720120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8763000"/>
            <a:ext cx="1632204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8763000"/>
            <a:ext cx="1632204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4/8/24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9848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752607"/>
            <a:ext cx="3312414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8069582"/>
            <a:ext cx="16247028"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2024360"/>
            <a:ext cx="16247028"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8069582"/>
            <a:ext cx="16327042"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2024360"/>
            <a:ext cx="1632704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4/8/24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18008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4/8/24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533080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4/8/24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25547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194560"/>
            <a:ext cx="12386548" cy="768096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4739647"/>
            <a:ext cx="19442430" cy="233934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9875520"/>
            <a:ext cx="12386548"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19492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194560"/>
            <a:ext cx="12386548" cy="768096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4739647"/>
            <a:ext cx="19442430" cy="233934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9875520"/>
            <a:ext cx="12386548"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4/8/24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25863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752607"/>
            <a:ext cx="3312414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8763000"/>
            <a:ext cx="3312414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0510487"/>
            <a:ext cx="8641080" cy="17526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4/8/24</a:t>
            </a:fld>
            <a:endParaRPr lang="en-US"/>
          </a:p>
        </p:txBody>
      </p:sp>
      <p:sp>
        <p:nvSpPr>
          <p:cNvPr id="5" name="Footer Placeholder 4"/>
          <p:cNvSpPr>
            <a:spLocks noGrp="1"/>
          </p:cNvSpPr>
          <p:nvPr>
            <p:ph type="ftr" sz="quarter" idx="3"/>
          </p:nvPr>
        </p:nvSpPr>
        <p:spPr>
          <a:xfrm>
            <a:off x="12721590" y="30510487"/>
            <a:ext cx="12961620" cy="17526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0510487"/>
            <a:ext cx="8641080" cy="17526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101604969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A screenshot of a computer&#10;&#10;Description automatically generated">
            <a:extLst>
              <a:ext uri="{FF2B5EF4-FFF2-40B4-BE49-F238E27FC236}">
                <a16:creationId xmlns:a16="http://schemas.microsoft.com/office/drawing/2014/main" id="{06724AB4-9EF0-5724-2FCE-6B66EBD785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2145" y="24413345"/>
            <a:ext cx="15871821" cy="4062340"/>
          </a:xfrm>
          <a:prstGeom prst="rect">
            <a:avLst/>
          </a:prstGeom>
        </p:spPr>
      </p:pic>
      <p:sp>
        <p:nvSpPr>
          <p:cNvPr id="3" name="TextBox 2">
            <a:extLst>
              <a:ext uri="{FF2B5EF4-FFF2-40B4-BE49-F238E27FC236}">
                <a16:creationId xmlns:a16="http://schemas.microsoft.com/office/drawing/2014/main" id="{BC7E7998-EEA9-03E8-D7AE-07E54B019EFB}"/>
              </a:ext>
            </a:extLst>
          </p:cNvPr>
          <p:cNvSpPr txBox="1"/>
          <p:nvPr/>
        </p:nvSpPr>
        <p:spPr>
          <a:xfrm>
            <a:off x="-951497" y="254086"/>
            <a:ext cx="37108365" cy="1107998"/>
          </a:xfrm>
          <a:prstGeom prst="rect">
            <a:avLst/>
          </a:prstGeom>
          <a:noFill/>
        </p:spPr>
        <p:txBody>
          <a:bodyPr wrap="square" lIns="91440" tIns="45721" rIns="91440" bIns="45721" rtlCol="0" anchor="t">
            <a:spAutoFit/>
          </a:bodyPr>
          <a:lstStyle/>
          <a:p>
            <a:pPr algn="ctr"/>
            <a:r>
              <a:rPr lang="en-US" sz="6600" b="1" i="0" u="none" strike="noStrike" dirty="0">
                <a:solidFill>
                  <a:srgbClr val="0D0D0D"/>
                </a:solidFill>
                <a:effectLst/>
                <a:latin typeface="Söhne"/>
              </a:rPr>
              <a:t>Analyzing Energy Band and Quality Cut Selection for Cosmic Ray Anisotropy Studies</a:t>
            </a:r>
            <a:endParaRPr lang="en-US" sz="6600" b="1" dirty="0"/>
          </a:p>
        </p:txBody>
      </p:sp>
      <p:sp>
        <p:nvSpPr>
          <p:cNvPr id="6" name="TextBox 5">
            <a:extLst>
              <a:ext uri="{FF2B5EF4-FFF2-40B4-BE49-F238E27FC236}">
                <a16:creationId xmlns:a16="http://schemas.microsoft.com/office/drawing/2014/main" id="{7EF94E8B-5DEA-8CB0-740E-F6A451BCEDEE}"/>
              </a:ext>
            </a:extLst>
          </p:cNvPr>
          <p:cNvSpPr txBox="1"/>
          <p:nvPr/>
        </p:nvSpPr>
        <p:spPr>
          <a:xfrm>
            <a:off x="1487063" y="29781022"/>
            <a:ext cx="36917738" cy="1815884"/>
          </a:xfrm>
          <a:prstGeom prst="rect">
            <a:avLst/>
          </a:prstGeom>
          <a:noFill/>
        </p:spPr>
        <p:txBody>
          <a:bodyPr rot="0" spcFirstLastPara="0" vertOverflow="overflow" horzOverflow="overflow" vert="horz" wrap="square" lIns="91440" tIns="45721" rIns="91440" bIns="45721" numCol="1" spcCol="0" rtlCol="0" fromWordArt="0" anchor="t" anchorCtr="0" forceAA="0" compatLnSpc="1">
            <a:prstTxWarp prst="textNoShape">
              <a:avLst/>
            </a:prstTxWarp>
            <a:spAutoFit/>
          </a:bodyPr>
          <a:lstStyle/>
          <a:p>
            <a:r>
              <a:rPr lang="en-US" sz="4800" b="1" dirty="0">
                <a:cs typeface="Calibri"/>
              </a:rPr>
              <a:t>Summary and Future Outlook:</a:t>
            </a:r>
          </a:p>
          <a:p>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These station cuts and quality cuts have been used to create 2D skymaps and 1D projections. However, the maps and projections were made using only a 10% burnsample data to ensure that we are not introducing bias to our analysis. Our next steps would be to apply these station cuts and quality cuts to the whole data set and complete the unblinded analysis.</a:t>
            </a:r>
            <a:endParaRPr lang="en-US" sz="4800" b="1" dirty="0">
              <a:cs typeface="Calibri"/>
            </a:endParaRPr>
          </a:p>
        </p:txBody>
      </p:sp>
      <p:sp>
        <p:nvSpPr>
          <p:cNvPr id="7" name="TextBox 6">
            <a:extLst>
              <a:ext uri="{FF2B5EF4-FFF2-40B4-BE49-F238E27FC236}">
                <a16:creationId xmlns:a16="http://schemas.microsoft.com/office/drawing/2014/main" id="{E2AC552A-76E3-05B5-13A6-607DF5FBE16E}"/>
              </a:ext>
            </a:extLst>
          </p:cNvPr>
          <p:cNvSpPr txBox="1"/>
          <p:nvPr/>
        </p:nvSpPr>
        <p:spPr>
          <a:xfrm>
            <a:off x="1487063" y="4938285"/>
            <a:ext cx="17130327" cy="4278096"/>
          </a:xfrm>
          <a:prstGeom prst="rect">
            <a:avLst/>
          </a:prstGeom>
          <a:noFill/>
        </p:spPr>
        <p:txBody>
          <a:bodyPr rot="0" spcFirstLastPara="0" vertOverflow="overflow" horzOverflow="overflow" vert="horz" wrap="square" lIns="91440" tIns="45721" rIns="91440" bIns="45721" numCol="1" spcCol="0" rtlCol="0" fromWordArt="0" anchor="t" anchorCtr="0" forceAA="0" compatLnSpc="1">
            <a:prstTxWarp prst="textNoShape">
              <a:avLst/>
            </a:prstTxWarp>
            <a:spAutoFit/>
          </a:bodyPr>
          <a:lstStyle/>
          <a:p>
            <a:pPr algn="l"/>
            <a:r>
              <a:rPr lang="en-US" sz="4800" b="1" dirty="0">
                <a:latin typeface="Calibri"/>
                <a:ea typeface="Helvetica Neue" panose="02000503000000020004" pitchFamily="2" charset="0"/>
                <a:cs typeface="Calibri"/>
              </a:rPr>
              <a:t>Background</a:t>
            </a:r>
          </a:p>
          <a:p>
            <a:pPr algn="l"/>
            <a:r>
              <a:rPr lang="en-US" sz="3200" dirty="0">
                <a:latin typeface="Calibri"/>
                <a:ea typeface="Helvetica Neue" panose="02000503000000020004" pitchFamily="2" charset="0"/>
                <a:cs typeface="Calibri"/>
              </a:rPr>
              <a:t>The goal of this analysis is to study the energy dependence of the cosmic ray anisotropy using IceTop data. The IceTop detector is located at the South Pole on the surface of the IceCube detector. IceTop is made up of 81 stations that can detect cosmic ray events. Since IceTop cannot directly detect the energy of an event, the number of stations triggered is a proxy for the energy of the event.  To study the energy dependence, we divided the data into four energy bands. Energy band 1 corresponds with the lowest energy events, and the energy increases with the band number.  These bands are divided by the number of stations triggered.  </a:t>
            </a:r>
          </a:p>
        </p:txBody>
      </p:sp>
      <p:cxnSp>
        <p:nvCxnSpPr>
          <p:cNvPr id="28" name="Straight Connector 27">
            <a:extLst>
              <a:ext uri="{FF2B5EF4-FFF2-40B4-BE49-F238E27FC236}">
                <a16:creationId xmlns:a16="http://schemas.microsoft.com/office/drawing/2014/main" id="{85F6093A-E6EC-7B81-6D43-C30ADCD8766B}"/>
              </a:ext>
            </a:extLst>
          </p:cNvPr>
          <p:cNvCxnSpPr>
            <a:cxnSpLocks/>
          </p:cNvCxnSpPr>
          <p:nvPr/>
        </p:nvCxnSpPr>
        <p:spPr>
          <a:xfrm>
            <a:off x="14201" y="29579797"/>
            <a:ext cx="38461904" cy="0"/>
          </a:xfrm>
          <a:prstGeom prst="line">
            <a:avLst/>
          </a:prstGeom>
          <a:ln w="76200"/>
        </p:spPr>
        <p:style>
          <a:lnRef idx="3">
            <a:schemeClr val="dk1"/>
          </a:lnRef>
          <a:fillRef idx="0">
            <a:schemeClr val="dk1"/>
          </a:fillRef>
          <a:effectRef idx="2">
            <a:schemeClr val="dk1"/>
          </a:effectRef>
          <a:fontRef idx="minor">
            <a:schemeClr val="tx1"/>
          </a:fontRef>
        </p:style>
      </p:cxnSp>
      <p:sp>
        <p:nvSpPr>
          <p:cNvPr id="17" name="TextBox 16">
            <a:extLst>
              <a:ext uri="{FF2B5EF4-FFF2-40B4-BE49-F238E27FC236}">
                <a16:creationId xmlns:a16="http://schemas.microsoft.com/office/drawing/2014/main" id="{D3510D1A-BFA5-3597-223C-9731A98257D4}"/>
              </a:ext>
            </a:extLst>
          </p:cNvPr>
          <p:cNvSpPr txBox="1"/>
          <p:nvPr/>
        </p:nvSpPr>
        <p:spPr>
          <a:xfrm>
            <a:off x="1487063" y="9372713"/>
            <a:ext cx="17130327" cy="7232751"/>
          </a:xfrm>
          <a:prstGeom prst="rect">
            <a:avLst/>
          </a:prstGeom>
          <a:noFill/>
        </p:spPr>
        <p:txBody>
          <a:bodyPr wrap="square" lIns="91440" tIns="45721" rIns="91440" bIns="45721" rtlCol="0" anchor="t">
            <a:spAutoFit/>
          </a:bodyPr>
          <a:lstStyle/>
          <a:p>
            <a:pPr algn="just"/>
            <a:r>
              <a:rPr lang="en-US" sz="4800" b="1" dirty="0">
                <a:latin typeface="Calibri"/>
                <a:ea typeface="Helvetica Neue" panose="02000503000000020004" pitchFamily="2" charset="0"/>
                <a:cs typeface="Calibri"/>
              </a:rPr>
              <a:t>Snow Accumulation</a:t>
            </a:r>
          </a:p>
          <a:p>
            <a:pPr algn="just"/>
            <a:r>
              <a:rPr lang="en-US" sz="3200" dirty="0">
                <a:latin typeface="Calibri" panose="020F0502020204030204" pitchFamily="34" charset="0"/>
                <a:ea typeface="Helvetica Neue" panose="02000503000000020004" pitchFamily="2" charset="0"/>
                <a:cs typeface="Calibri" panose="020F0502020204030204" pitchFamily="34" charset="0"/>
              </a:rPr>
              <a:t>The detector’s location on the surface in the South Pole means that snow can affect the data. Snow accumulating on the detector can prevent some lower energy events from triggering the minimum number of stations needed to register an event. Additionally, with more snow, a high energy event may trigger less stations. Over time, the energy of events detected by IceTop is artificially increased. Since the scope of our study is 11 years, we must understand the effect that the snow has on our data. </a:t>
            </a:r>
          </a:p>
          <a:p>
            <a:pPr algn="just"/>
            <a:endParaRPr lang="en-US" sz="3200" dirty="0">
              <a:latin typeface="Calibri" panose="020F0502020204030204" pitchFamily="34" charset="0"/>
              <a:ea typeface="Helvetica Neue" panose="02000503000000020004" pitchFamily="2" charset="0"/>
              <a:cs typeface="Calibri" panose="020F0502020204030204" pitchFamily="34" charset="0"/>
            </a:endParaRPr>
          </a:p>
          <a:p>
            <a:pPr algn="just"/>
            <a:r>
              <a:rPr lang="en-US" sz="3200" dirty="0">
                <a:latin typeface="Calibri" panose="020F0502020204030204" pitchFamily="34" charset="0"/>
                <a:ea typeface="Helvetica Neue" panose="02000503000000020004" pitchFamily="2" charset="0"/>
                <a:cs typeface="Calibri" panose="020F0502020204030204" pitchFamily="34" charset="0"/>
              </a:rPr>
              <a:t>To see how the snow affects our data, we plotted histograms of an energy estimator, the s125 parameter, for each run year. We created these histograms for our four energy bands. The initial histograms were created with the station boundaries of the energy bands consistent throughout all 11 years. These histograms showed how the energy was shifting upwards over time (Fig. 1). To address this, we adjusted the station cuts each year so that the histograms would align. We found that increasing the boundaries of the energy bands by one station every two years compensated for the snow accumulation effect (Fig 1). </a:t>
            </a:r>
          </a:p>
        </p:txBody>
      </p:sp>
      <p:sp>
        <p:nvSpPr>
          <p:cNvPr id="19" name="TextBox 18">
            <a:extLst>
              <a:ext uri="{FF2B5EF4-FFF2-40B4-BE49-F238E27FC236}">
                <a16:creationId xmlns:a16="http://schemas.microsoft.com/office/drawing/2014/main" id="{2F5D76E0-B1A0-2877-09E3-354E40975179}"/>
              </a:ext>
            </a:extLst>
          </p:cNvPr>
          <p:cNvSpPr txBox="1"/>
          <p:nvPr/>
        </p:nvSpPr>
        <p:spPr>
          <a:xfrm>
            <a:off x="19561477" y="5150600"/>
            <a:ext cx="17662225" cy="3293209"/>
          </a:xfrm>
          <a:prstGeom prst="rect">
            <a:avLst/>
          </a:prstGeom>
          <a:noFill/>
        </p:spPr>
        <p:txBody>
          <a:bodyPr wrap="square" rtlCol="0">
            <a:spAutoFit/>
          </a:bodyPr>
          <a:lstStyle/>
          <a:p>
            <a:pPr algn="l"/>
            <a:r>
              <a:rPr lang="en-US" sz="4800" b="1" i="0" u="none" strike="noStrike" dirty="0">
                <a:effectLst/>
              </a:rPr>
              <a:t>Simulation Study</a:t>
            </a:r>
          </a:p>
          <a:p>
            <a:pPr algn="l"/>
            <a:r>
              <a:rPr lang="en-US" sz="3200" dirty="0"/>
              <a:t>A Monte Carlo Simulation based on the 2012 run year was used to determine the quality cuts necessary for our analysis and to find the median energy of our four energy bands. Since the detector layout is consistent for all 11 years of our analysis, we only need to use the 2012 simulation. From the simulation, we determined that we should exclude data above 55° zenith (Fig. 2). The simulation also showed that our angular resolution is sufficient without need for additional cuts (Fig. 3).</a:t>
            </a:r>
            <a:endParaRPr lang="en-US" sz="3200" i="0" u="none" strike="noStrike" dirty="0">
              <a:effectLst/>
            </a:endParaRPr>
          </a:p>
        </p:txBody>
      </p:sp>
      <p:pic>
        <p:nvPicPr>
          <p:cNvPr id="1026" name="Picture 2">
            <a:extLst>
              <a:ext uri="{FF2B5EF4-FFF2-40B4-BE49-F238E27FC236}">
                <a16:creationId xmlns:a16="http://schemas.microsoft.com/office/drawing/2014/main" id="{630AAC82-7153-2A8F-C719-3E235BB80AB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9471"/>
          <a:stretch/>
        </p:blipFill>
        <p:spPr bwMode="auto">
          <a:xfrm>
            <a:off x="33510071" y="763903"/>
            <a:ext cx="4442146" cy="2949031"/>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a:extLst>
              <a:ext uri="{FF2B5EF4-FFF2-40B4-BE49-F238E27FC236}">
                <a16:creationId xmlns:a16="http://schemas.microsoft.com/office/drawing/2014/main" id="{EDBAF5D6-E18B-2D2F-4552-9DF890032218}"/>
              </a:ext>
            </a:extLst>
          </p:cNvPr>
          <p:cNvSpPr txBox="1"/>
          <p:nvPr/>
        </p:nvSpPr>
        <p:spPr>
          <a:xfrm>
            <a:off x="20355388" y="17547429"/>
            <a:ext cx="17225336" cy="584775"/>
          </a:xfrm>
          <a:prstGeom prst="rect">
            <a:avLst/>
          </a:prstGeom>
          <a:noFill/>
        </p:spPr>
        <p:txBody>
          <a:bodyPr wrap="square" rtlCol="0">
            <a:spAutoFit/>
          </a:bodyPr>
          <a:lstStyle/>
          <a:p>
            <a:pPr algn="ctr"/>
            <a:r>
              <a:rPr lang="en-US" sz="3200" i="1" dirty="0">
                <a:ea typeface="Helvetica Neue" panose="02000503000000020004" pitchFamily="2" charset="0"/>
                <a:cs typeface="Helvetica Neue" panose="02000503000000020004" pitchFamily="2" charset="0"/>
              </a:rPr>
              <a:t>Figure 2: Graphs of the median energy versus zenith angle using the MC simulation data.</a:t>
            </a:r>
          </a:p>
        </p:txBody>
      </p:sp>
      <p:sp>
        <p:nvSpPr>
          <p:cNvPr id="22" name="TextBox 21">
            <a:extLst>
              <a:ext uri="{FF2B5EF4-FFF2-40B4-BE49-F238E27FC236}">
                <a16:creationId xmlns:a16="http://schemas.microsoft.com/office/drawing/2014/main" id="{50C94C7F-011A-4580-A425-438866AF323D}"/>
              </a:ext>
            </a:extLst>
          </p:cNvPr>
          <p:cNvSpPr txBox="1"/>
          <p:nvPr/>
        </p:nvSpPr>
        <p:spPr>
          <a:xfrm>
            <a:off x="6800335" y="1983215"/>
            <a:ext cx="24747025" cy="1938610"/>
          </a:xfrm>
          <a:prstGeom prst="rect">
            <a:avLst/>
          </a:prstGeom>
          <a:noFill/>
        </p:spPr>
        <p:txBody>
          <a:bodyPr wrap="square" lIns="91440" tIns="45721" rIns="91440" bIns="45721" rtlCol="0" anchor="t">
            <a:spAutoFit/>
          </a:bodyPr>
          <a:lstStyle/>
          <a:p>
            <a:pPr algn="ctr"/>
            <a:r>
              <a:rPr lang="en-US" sz="3999" b="1" dirty="0"/>
              <a:t>S. Lehrman</a:t>
            </a:r>
            <a:r>
              <a:rPr lang="en-US" sz="3999" b="1" baseline="30000" dirty="0"/>
              <a:t>(a)</a:t>
            </a:r>
            <a:r>
              <a:rPr lang="en-US" sz="3999" dirty="0"/>
              <a:t>, </a:t>
            </a:r>
            <a:r>
              <a:rPr lang="en-US" sz="3999" b="1" dirty="0"/>
              <a:t>G. Agrawal</a:t>
            </a:r>
            <a:r>
              <a:rPr lang="en-US" sz="3999" b="1" baseline="30000" dirty="0"/>
              <a:t>(a)</a:t>
            </a:r>
            <a:r>
              <a:rPr lang="en-US" sz="3999" dirty="0"/>
              <a:t>, G. </a:t>
            </a:r>
            <a:r>
              <a:rPr lang="en-US" sz="3999" dirty="0" err="1"/>
              <a:t>Bratrud</a:t>
            </a:r>
            <a:r>
              <a:rPr lang="en-US" sz="3999" baseline="30000" dirty="0"/>
              <a:t>(a)</a:t>
            </a:r>
            <a:r>
              <a:rPr lang="en-US" sz="3999" dirty="0"/>
              <a:t> , J. Summers</a:t>
            </a:r>
            <a:r>
              <a:rPr lang="en-US" sz="3999" baseline="30000" dirty="0"/>
              <a:t>(a)</a:t>
            </a:r>
            <a:r>
              <a:rPr lang="en-US" sz="3999" dirty="0"/>
              <a:t>, R. Abbasi</a:t>
            </a:r>
            <a:r>
              <a:rPr lang="en-US" sz="3999" baseline="30000" dirty="0"/>
              <a:t>(a)</a:t>
            </a:r>
            <a:r>
              <a:rPr lang="en-US" sz="3999" dirty="0"/>
              <a:t>, F. McNally</a:t>
            </a:r>
            <a:r>
              <a:rPr lang="en-US" sz="3999" baseline="30000" dirty="0"/>
              <a:t>(b)</a:t>
            </a:r>
            <a:r>
              <a:rPr lang="en-US" sz="3999" dirty="0"/>
              <a:t>, P. </a:t>
            </a:r>
            <a:r>
              <a:rPr lang="en-US" sz="3999" dirty="0" err="1"/>
              <a:t>Desiati</a:t>
            </a:r>
            <a:r>
              <a:rPr lang="en-US" sz="3999" baseline="30000" dirty="0"/>
              <a:t>(c)</a:t>
            </a:r>
            <a:r>
              <a:rPr lang="en-US" sz="3999" dirty="0"/>
              <a:t>, J. Díaz-</a:t>
            </a:r>
            <a:r>
              <a:rPr lang="en-US" sz="3999" dirty="0" err="1"/>
              <a:t>Vélez</a:t>
            </a:r>
            <a:r>
              <a:rPr lang="en-US" sz="3999" baseline="30000" dirty="0"/>
              <a:t>(c)   </a:t>
            </a:r>
          </a:p>
          <a:p>
            <a:pPr algn="ctr"/>
            <a:r>
              <a:rPr lang="en-US" sz="3999" baseline="30000" dirty="0"/>
              <a:t>(a)</a:t>
            </a:r>
            <a:r>
              <a:rPr lang="en-US" sz="3999" dirty="0"/>
              <a:t>Loyola University Chicago, </a:t>
            </a:r>
            <a:r>
              <a:rPr lang="en-US" sz="3999" baseline="30000" dirty="0"/>
              <a:t>(b)</a:t>
            </a:r>
            <a:r>
              <a:rPr lang="en-US" sz="3999" dirty="0"/>
              <a:t>Mercer University​, </a:t>
            </a:r>
            <a:r>
              <a:rPr lang="en-US" sz="3999" baseline="30000" dirty="0"/>
              <a:t>(c)</a:t>
            </a:r>
            <a:r>
              <a:rPr lang="en-US" sz="3999" dirty="0"/>
              <a:t>University of Wisconsin-Madison​</a:t>
            </a:r>
          </a:p>
          <a:p>
            <a:pPr algn="ctr"/>
            <a:r>
              <a:rPr lang="en-US" sz="3999" b="1" dirty="0">
                <a:cs typeface="Calibri"/>
              </a:rPr>
              <a:t>For the IceCube Collaboration</a:t>
            </a:r>
          </a:p>
        </p:txBody>
      </p:sp>
      <p:pic>
        <p:nvPicPr>
          <p:cNvPr id="4" name="Picture 3" descr="Text, logo&#10;&#10;Description automatically generated">
            <a:extLst>
              <a:ext uri="{FF2B5EF4-FFF2-40B4-BE49-F238E27FC236}">
                <a16:creationId xmlns:a16="http://schemas.microsoft.com/office/drawing/2014/main" id="{9BFFA7E4-268F-3C55-F988-A4F39464B0F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30540" b="26664"/>
          <a:stretch/>
        </p:blipFill>
        <p:spPr>
          <a:xfrm>
            <a:off x="30189744" y="3691331"/>
            <a:ext cx="7200136" cy="2054224"/>
          </a:xfrm>
          <a:prstGeom prst="rect">
            <a:avLst/>
          </a:prstGeom>
        </p:spPr>
      </p:pic>
      <p:pic>
        <p:nvPicPr>
          <p:cNvPr id="9" name="Picture 8" descr="A logo of a globe with a gold circle&#10;&#10;Description automatically generated">
            <a:extLst>
              <a:ext uri="{FF2B5EF4-FFF2-40B4-BE49-F238E27FC236}">
                <a16:creationId xmlns:a16="http://schemas.microsoft.com/office/drawing/2014/main" id="{90A5CC0D-AE78-31E6-EA64-5F4E36CADC9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5849" y="1647113"/>
            <a:ext cx="2642398" cy="2642398"/>
          </a:xfrm>
          <a:prstGeom prst="rect">
            <a:avLst/>
          </a:prstGeom>
        </p:spPr>
      </p:pic>
      <p:sp>
        <p:nvSpPr>
          <p:cNvPr id="11" name="TextBox 10">
            <a:extLst>
              <a:ext uri="{FF2B5EF4-FFF2-40B4-BE49-F238E27FC236}">
                <a16:creationId xmlns:a16="http://schemas.microsoft.com/office/drawing/2014/main" id="{EBDE5613-5D67-684B-E2D3-1CD0AE44E05A}"/>
              </a:ext>
            </a:extLst>
          </p:cNvPr>
          <p:cNvSpPr txBox="1"/>
          <p:nvPr/>
        </p:nvSpPr>
        <p:spPr>
          <a:xfrm>
            <a:off x="20355388" y="23414843"/>
            <a:ext cx="17662225" cy="1569660"/>
          </a:xfrm>
          <a:prstGeom prst="rect">
            <a:avLst/>
          </a:prstGeom>
          <a:noFill/>
        </p:spPr>
        <p:txBody>
          <a:bodyPr wrap="square" rtlCol="0">
            <a:spAutoFit/>
          </a:bodyPr>
          <a:lstStyle/>
          <a:p>
            <a:pPr algn="l"/>
            <a:r>
              <a:rPr lang="en-US" sz="3200" dirty="0"/>
              <a:t>The 2012 Monte Carlo simulation was also used to determine the median energy of our four energy bands (Fig. 4). The station cuts used are the 2012 station cuts determined from our snow accumulation analysis. </a:t>
            </a:r>
            <a:endParaRPr lang="en-US" sz="3200" i="0" u="none" strike="noStrike" dirty="0">
              <a:effectLst/>
            </a:endParaRPr>
          </a:p>
        </p:txBody>
      </p:sp>
      <p:pic>
        <p:nvPicPr>
          <p:cNvPr id="13" name="Picture 12" descr="A graph of different sizes and colors&#10;&#10;Description automatically generated with medium confidence">
            <a:extLst>
              <a:ext uri="{FF2B5EF4-FFF2-40B4-BE49-F238E27FC236}">
                <a16:creationId xmlns:a16="http://schemas.microsoft.com/office/drawing/2014/main" id="{FC9DD776-501D-9401-A5DA-4B726EE5BB3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31203" y="8596301"/>
            <a:ext cx="13091799" cy="9081535"/>
          </a:xfrm>
          <a:prstGeom prst="rect">
            <a:avLst/>
          </a:prstGeom>
        </p:spPr>
      </p:pic>
      <p:grpSp>
        <p:nvGrpSpPr>
          <p:cNvPr id="14" name="Group 13">
            <a:extLst>
              <a:ext uri="{FF2B5EF4-FFF2-40B4-BE49-F238E27FC236}">
                <a16:creationId xmlns:a16="http://schemas.microsoft.com/office/drawing/2014/main" id="{122E5A78-D747-296B-ACC1-DEDF67415141}"/>
              </a:ext>
            </a:extLst>
          </p:cNvPr>
          <p:cNvGrpSpPr/>
          <p:nvPr/>
        </p:nvGrpSpPr>
        <p:grpSpPr>
          <a:xfrm>
            <a:off x="21369369" y="18282239"/>
            <a:ext cx="15197372" cy="4167588"/>
            <a:chOff x="20547782" y="20273037"/>
            <a:chExt cx="15197372" cy="4167588"/>
          </a:xfrm>
        </p:grpSpPr>
        <p:pic>
          <p:nvPicPr>
            <p:cNvPr id="15" name="Picture 14" descr="A graph with blue and red lines&#10;&#10;Description automatically generated">
              <a:extLst>
                <a:ext uri="{FF2B5EF4-FFF2-40B4-BE49-F238E27FC236}">
                  <a16:creationId xmlns:a16="http://schemas.microsoft.com/office/drawing/2014/main" id="{12CF650F-5080-4B73-7246-775E2E3A206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547782" y="20277987"/>
              <a:ext cx="7572459" cy="4162638"/>
            </a:xfrm>
            <a:prstGeom prst="rect">
              <a:avLst/>
            </a:prstGeom>
          </p:spPr>
        </p:pic>
        <p:pic>
          <p:nvPicPr>
            <p:cNvPr id="16" name="Picture 15" descr="A graph of a graph&#10;&#10;Description automatically generated with medium confidence">
              <a:extLst>
                <a:ext uri="{FF2B5EF4-FFF2-40B4-BE49-F238E27FC236}">
                  <a16:creationId xmlns:a16="http://schemas.microsoft.com/office/drawing/2014/main" id="{2BA8EAF4-2918-3D0D-B31F-34BF09CCA92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8172693" y="20273037"/>
              <a:ext cx="7572461" cy="4162638"/>
            </a:xfrm>
            <a:prstGeom prst="rect">
              <a:avLst/>
            </a:prstGeom>
          </p:spPr>
        </p:pic>
      </p:grpSp>
      <p:sp>
        <p:nvSpPr>
          <p:cNvPr id="24" name="TextBox 23">
            <a:extLst>
              <a:ext uri="{FF2B5EF4-FFF2-40B4-BE49-F238E27FC236}">
                <a16:creationId xmlns:a16="http://schemas.microsoft.com/office/drawing/2014/main" id="{F3D1718F-5A66-3EEC-0EC4-B4729D7D3197}"/>
              </a:ext>
            </a:extLst>
          </p:cNvPr>
          <p:cNvSpPr txBox="1"/>
          <p:nvPr/>
        </p:nvSpPr>
        <p:spPr>
          <a:xfrm>
            <a:off x="1487058" y="27484724"/>
            <a:ext cx="17130327" cy="1569660"/>
          </a:xfrm>
          <a:prstGeom prst="rect">
            <a:avLst/>
          </a:prstGeom>
          <a:noFill/>
        </p:spPr>
        <p:txBody>
          <a:bodyPr wrap="square" rtlCol="0">
            <a:spAutoFit/>
          </a:bodyPr>
          <a:lstStyle/>
          <a:p>
            <a:pPr algn="ctr"/>
            <a:r>
              <a:rPr lang="en-US" sz="3200" i="1" dirty="0">
                <a:ea typeface="Helvetica Neue" panose="02000503000000020004" pitchFamily="2" charset="0"/>
                <a:cs typeface="Helvetica Neue" panose="02000503000000020004" pitchFamily="2" charset="0"/>
              </a:rPr>
              <a:t>Figure 1: On the top is the Log</a:t>
            </a:r>
            <a:r>
              <a:rPr lang="en-US" sz="3200" i="1" baseline="-25000" dirty="0">
                <a:ea typeface="Helvetica Neue" panose="02000503000000020004" pitchFamily="2" charset="0"/>
                <a:cs typeface="Helvetica Neue" panose="02000503000000020004" pitchFamily="2" charset="0"/>
              </a:rPr>
              <a:t>10</a:t>
            </a:r>
            <a:r>
              <a:rPr lang="en-US" sz="3200" i="1" dirty="0">
                <a:ea typeface="Helvetica Neue" panose="02000503000000020004" pitchFamily="2" charset="0"/>
                <a:cs typeface="Helvetica Neue" panose="02000503000000020004" pitchFamily="2" charset="0"/>
              </a:rPr>
              <a:t>(s125) histograms with consistent cuts applied to all 11 years of data. On the bottom is the Log</a:t>
            </a:r>
            <a:r>
              <a:rPr lang="en-US" sz="3200" i="1" baseline="-25000" dirty="0">
                <a:ea typeface="Helvetica Neue" panose="02000503000000020004" pitchFamily="2" charset="0"/>
                <a:cs typeface="Helvetica Neue" panose="02000503000000020004" pitchFamily="2" charset="0"/>
              </a:rPr>
              <a:t>10</a:t>
            </a:r>
            <a:r>
              <a:rPr lang="en-US" sz="3200" i="1" dirty="0">
                <a:ea typeface="Helvetica Neue" panose="02000503000000020004" pitchFamily="2" charset="0"/>
                <a:cs typeface="Helvetica Neue" panose="02000503000000020004" pitchFamily="2" charset="0"/>
              </a:rPr>
              <a:t>(s125) histograms with the new station cuts applied to account for the snow accumulation effect. On the left of the histograms are the corresponding medians.</a:t>
            </a:r>
            <a:endParaRPr lang="en-US" sz="3200" dirty="0"/>
          </a:p>
        </p:txBody>
      </p:sp>
      <p:sp>
        <p:nvSpPr>
          <p:cNvPr id="29" name="TextBox 28">
            <a:extLst>
              <a:ext uri="{FF2B5EF4-FFF2-40B4-BE49-F238E27FC236}">
                <a16:creationId xmlns:a16="http://schemas.microsoft.com/office/drawing/2014/main" id="{2FF0E68D-FA91-DD16-9A80-FFB4CD3C1852}"/>
              </a:ext>
            </a:extLst>
          </p:cNvPr>
          <p:cNvSpPr txBox="1"/>
          <p:nvPr/>
        </p:nvSpPr>
        <p:spPr>
          <a:xfrm>
            <a:off x="19945932" y="28379634"/>
            <a:ext cx="17443948" cy="1077218"/>
          </a:xfrm>
          <a:prstGeom prst="rect">
            <a:avLst/>
          </a:prstGeom>
          <a:noFill/>
        </p:spPr>
        <p:txBody>
          <a:bodyPr wrap="square" rtlCol="0">
            <a:spAutoFit/>
          </a:bodyPr>
          <a:lstStyle/>
          <a:p>
            <a:pPr algn="ctr"/>
            <a:r>
              <a:rPr lang="en-US" sz="3200" i="1" dirty="0">
                <a:ea typeface="Helvetica Neue" panose="02000503000000020004" pitchFamily="2" charset="0"/>
                <a:cs typeface="Helvetica Neue" panose="02000503000000020004" pitchFamily="2" charset="0"/>
              </a:rPr>
              <a:t>Figure 4: This is a table with the median energies of the four energy bands determined by the Monte Carlo simulation.</a:t>
            </a:r>
          </a:p>
        </p:txBody>
      </p:sp>
      <p:pic>
        <p:nvPicPr>
          <p:cNvPr id="1036" name="Picture 12" descr="Image preview">
            <a:extLst>
              <a:ext uri="{FF2B5EF4-FFF2-40B4-BE49-F238E27FC236}">
                <a16:creationId xmlns:a16="http://schemas.microsoft.com/office/drawing/2014/main" id="{36AA327A-7992-1F94-16D5-3ED27C26E01C}"/>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33027" r="-1"/>
          <a:stretch/>
        </p:blipFill>
        <p:spPr bwMode="auto">
          <a:xfrm>
            <a:off x="4200247" y="17936288"/>
            <a:ext cx="8841922" cy="385061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preview">
            <a:extLst>
              <a:ext uri="{FF2B5EF4-FFF2-40B4-BE49-F238E27FC236}">
                <a16:creationId xmlns:a16="http://schemas.microsoft.com/office/drawing/2014/main" id="{A03B787E-36C1-B3EF-3EBB-FFC3A42D676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15848" y="23327886"/>
            <a:ext cx="12253906" cy="3574055"/>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E5C9B48E-F695-73C5-F3F8-DE4E7792D671}"/>
              </a:ext>
            </a:extLst>
          </p:cNvPr>
          <p:cNvSpPr txBox="1"/>
          <p:nvPr/>
        </p:nvSpPr>
        <p:spPr>
          <a:xfrm>
            <a:off x="1487058" y="17150289"/>
            <a:ext cx="13083813"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3200" b="1" dirty="0">
                <a:solidFill>
                  <a:prstClr val="black"/>
                </a:solidFill>
                <a:latin typeface="Calibri"/>
                <a:ea typeface="Helvetica Neue" panose="02000503000000020004" pitchFamily="2" charset="0"/>
                <a:cs typeface="Calibri"/>
              </a:rPr>
              <a:t>O</a:t>
            </a:r>
            <a:r>
              <a:rPr kumimoji="0" lang="en-US" sz="3200" b="1" i="0" u="none" strike="noStrike" kern="1200" cap="none" spc="0" normalizeH="0" baseline="0" noProof="0" dirty="0" err="1">
                <a:ln>
                  <a:noFill/>
                </a:ln>
                <a:solidFill>
                  <a:prstClr val="black"/>
                </a:solidFill>
                <a:effectLst/>
                <a:uLnTx/>
                <a:uFillTx/>
                <a:latin typeface="Calibri"/>
                <a:ea typeface="Helvetica Neue" panose="02000503000000020004" pitchFamily="2" charset="0"/>
                <a:cs typeface="Calibri"/>
              </a:rPr>
              <a:t>ld</a:t>
            </a:r>
            <a:r>
              <a:rPr kumimoji="0" lang="en-US" sz="3200" b="1" i="0" u="none" strike="noStrike" kern="1200" cap="none" spc="0" normalizeH="0" baseline="0" noProof="0" dirty="0">
                <a:ln>
                  <a:noFill/>
                </a:ln>
                <a:solidFill>
                  <a:prstClr val="black"/>
                </a:solidFill>
                <a:effectLst/>
                <a:uLnTx/>
                <a:uFillTx/>
                <a:latin typeface="Calibri"/>
                <a:ea typeface="Helvetica Neue" panose="02000503000000020004" pitchFamily="2" charset="0"/>
                <a:cs typeface="Calibri"/>
              </a:rPr>
              <a:t> Station Cuts</a:t>
            </a:r>
            <a:endParaRPr lang="en-US" sz="3200" dirty="0"/>
          </a:p>
        </p:txBody>
      </p:sp>
      <p:sp>
        <p:nvSpPr>
          <p:cNvPr id="34" name="TextBox 33">
            <a:extLst>
              <a:ext uri="{FF2B5EF4-FFF2-40B4-BE49-F238E27FC236}">
                <a16:creationId xmlns:a16="http://schemas.microsoft.com/office/drawing/2014/main" id="{4A318E92-0382-75C4-2081-454AB20CA0D0}"/>
              </a:ext>
            </a:extLst>
          </p:cNvPr>
          <p:cNvSpPr txBox="1"/>
          <p:nvPr/>
        </p:nvSpPr>
        <p:spPr>
          <a:xfrm>
            <a:off x="1487058" y="22235252"/>
            <a:ext cx="13083813"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a:ea typeface="Helvetica Neue" panose="02000503000000020004" pitchFamily="2" charset="0"/>
                <a:cs typeface="Calibri"/>
              </a:rPr>
              <a:t>New Station Cuts</a:t>
            </a:r>
            <a:endParaRPr lang="en-US" sz="3200" dirty="0"/>
          </a:p>
        </p:txBody>
      </p:sp>
      <p:sp>
        <p:nvSpPr>
          <p:cNvPr id="35" name="TextBox 34">
            <a:extLst>
              <a:ext uri="{FF2B5EF4-FFF2-40B4-BE49-F238E27FC236}">
                <a16:creationId xmlns:a16="http://schemas.microsoft.com/office/drawing/2014/main" id="{70E8A59D-1447-2488-3728-F16B40FDCC2E}"/>
              </a:ext>
            </a:extLst>
          </p:cNvPr>
          <p:cNvSpPr txBox="1"/>
          <p:nvPr/>
        </p:nvSpPr>
        <p:spPr>
          <a:xfrm>
            <a:off x="20573665" y="22305273"/>
            <a:ext cx="17443948" cy="1077218"/>
          </a:xfrm>
          <a:prstGeom prst="rect">
            <a:avLst/>
          </a:prstGeom>
          <a:noFill/>
        </p:spPr>
        <p:txBody>
          <a:bodyPr wrap="square" rtlCol="0">
            <a:spAutoFit/>
          </a:bodyPr>
          <a:lstStyle/>
          <a:p>
            <a:pPr algn="ctr"/>
            <a:r>
              <a:rPr lang="en-US" sz="3200" i="1" dirty="0">
                <a:ea typeface="Helvetica Neue" panose="02000503000000020004" pitchFamily="2" charset="0"/>
                <a:cs typeface="Helvetica Neue" panose="02000503000000020004" pitchFamily="2" charset="0"/>
              </a:rPr>
              <a:t>Figure 3: Zenith difference between simulation and reconstruction versus zenith angle for proton and iron for tier2,3,4 (left) and Tier1 (right).</a:t>
            </a:r>
          </a:p>
        </p:txBody>
      </p:sp>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4894</TotalTime>
  <Words>760</Words>
  <Application>Microsoft Macintosh PowerPoint</Application>
  <PresentationFormat>Custom</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Söhne</vt:lpstr>
      <vt:lpstr>Office 2013 - 2022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Abbasi, Rasha</cp:lastModifiedBy>
  <cp:revision>68</cp:revision>
  <dcterms:created xsi:type="dcterms:W3CDTF">2015-10-26T20:35:27Z</dcterms:created>
  <dcterms:modified xsi:type="dcterms:W3CDTF">2024-04-09T01:47:52Z</dcterms:modified>
</cp:coreProperties>
</file>