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310" r:id="rId3"/>
    <p:sldId id="308" r:id="rId4"/>
    <p:sldId id="291" r:id="rId5"/>
    <p:sldId id="307" r:id="rId6"/>
    <p:sldId id="296" r:id="rId7"/>
    <p:sldId id="309" r:id="rId8"/>
    <p:sldId id="285" r:id="rId9"/>
    <p:sldId id="299" r:id="rId10"/>
    <p:sldId id="300" r:id="rId11"/>
    <p:sldId id="301" r:id="rId12"/>
    <p:sldId id="270" r:id="rId13"/>
    <p:sldId id="311" r:id="rId14"/>
    <p:sldId id="284" r:id="rId15"/>
    <p:sldId id="298" r:id="rId16"/>
    <p:sldId id="305" r:id="rId17"/>
    <p:sldId id="306" r:id="rId18"/>
    <p:sldId id="315" r:id="rId19"/>
    <p:sldId id="316" r:id="rId20"/>
    <p:sldId id="317" r:id="rId21"/>
    <p:sldId id="280" r:id="rId22"/>
    <p:sldId id="266" r:id="rId23"/>
    <p:sldId id="302" r:id="rId24"/>
    <p:sldId id="258" r:id="rId25"/>
    <p:sldId id="281" r:id="rId26"/>
    <p:sldId id="286" r:id="rId27"/>
    <p:sldId id="277" r:id="rId28"/>
    <p:sldId id="264" r:id="rId29"/>
    <p:sldId id="287" r:id="rId30"/>
    <p:sldId id="263" r:id="rId31"/>
    <p:sldId id="312" r:id="rId32"/>
    <p:sldId id="313" r:id="rId33"/>
    <p:sldId id="275" r:id="rId34"/>
    <p:sldId id="314" r:id="rId35"/>
    <p:sldId id="303" r:id="rId36"/>
    <p:sldId id="304" r:id="rId37"/>
    <p:sldId id="267" r:id="rId38"/>
    <p:sldId id="289" r:id="rId39"/>
    <p:sldId id="290" r:id="rId40"/>
    <p:sldId id="283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CD3D-FF7F-E348-B456-0C77378DF493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F245-89F6-C243-B85B-97E66BB71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1F245-89F6-C243-B85B-97E66BB71B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2B9AC-0F76-4F41-A3F7-FB952B17744F}" type="slidenum">
              <a:rPr lang="en-US"/>
              <a:pPr/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AE04A-BC26-1848-A608-015CD6252255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3111-6C24-AE48-A975-3F6E5DC20A43}" type="slidenum">
              <a:rPr lang="en-US"/>
              <a:pPr/>
              <a:t>11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4EBF-2983-4B95-BD69-98F64749DD84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598E-2880-40AD-87DE-034DC2BE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786B-C4D3-412D-A094-95423360A5D6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34F4-CE07-4589-A0E8-76FAF55D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B96A-D975-4704-95D8-1E804F57108D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90FB-88D5-4CDF-9B97-7B4C3CCBE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CC5EC35D-7EB3-0D44-8B5A-0A94144D090E}" type="datetime1">
              <a:rPr lang="en-US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fld id="{F01840D3-B1A0-074F-BC8A-E6D4EE497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2BDC-90AD-47E7-8397-3E10E313014C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F612-516D-4BF8-BE07-E934D3CF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F580-BB52-4EB1-8E04-4DFB1A362401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0A4E-270A-405A-97ED-C26DCF8E1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3329-9510-49ED-9EEB-BD1151DFD1D9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06A2-2C08-4DBF-A0D3-51639182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6E40-C311-41C7-BCC2-DD8627AA05CC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A2CD-1A1F-4FC9-A2C2-4D49C1DB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BD2F-5627-4E34-880D-8375006A59A0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C3A5-3887-47EC-B224-861D6A18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F319-36BE-4FB3-A0BF-7615A98C88E3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DF6C-401B-4B68-B7DB-AF37CE370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BC9E-768F-434C-8B80-E9DAD33F74DE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A6D1-6FC7-450A-96D3-60D664B9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F05B-61F9-40A7-8980-8A5A4D9DCB8C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6DAF-C8CC-42EC-BFA7-388309733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82FE4D-B974-474A-AD20-54E90B5D25DD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EF1200-BF88-4E60-81DE-DD19DDBC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  <p:sldLayoutId id="2147483675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hitlabnz.org/Home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nsse.iub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i.org" TargetMode="External"/><Relationship Id="rId2" Type="http://schemas.openxmlformats.org/officeDocument/2006/relationships/hyperlink" Target="mailto:joan@cni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mantha.penney@gmail.com" TargetMode="External"/><Relationship Id="rId4" Type="http://schemas.openxmlformats.org/officeDocument/2006/relationships/hyperlink" Target="http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4" y="1371600"/>
            <a:ext cx="8173935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Engagement and Intellectual Curiosity:</a:t>
            </a:r>
            <a:r>
              <a:rPr lang="en-US" sz="4400" dirty="0" smtClean="0"/>
              <a:t> </a:t>
            </a:r>
            <a:r>
              <a:rPr lang="en-US" sz="3200" dirty="0" smtClean="0"/>
              <a:t>Pedagogy that Encourages Student Participation in Disciplinary Work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dirty="0" smtClean="0"/>
              <a:t>Loyola University of Chicago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January 12, 2012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Joan K. Lippincott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Coalition for Networked Information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students: knowledge seekers and creators</a:t>
            </a:r>
          </a:p>
        </p:txBody>
      </p:sp>
      <p:pic>
        <p:nvPicPr>
          <p:cNvPr id="194563" name="Picture 3" descr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5038" y="1773238"/>
            <a:ext cx="7418387" cy="4535487"/>
          </a:xfrm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685800" y="6545263"/>
            <a:ext cx="716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effectLst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25475" y="6288088"/>
            <a:ext cx="556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u="sng">
                <a:solidFill>
                  <a:srgbClr val="2951A9"/>
                </a:solidFill>
                <a:effectLst/>
                <a:latin typeface="Helvetica" charset="0"/>
              </a:rPr>
              <a:t>http://www.dartmouth.edu/~videoprojects/gallery.html</a:t>
            </a:r>
            <a:endParaRPr lang="en-US" u="sng">
              <a:solidFill>
                <a:srgbClr val="2951A9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5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001000" cy="1143000"/>
          </a:xfrm>
        </p:spPr>
        <p:txBody>
          <a:bodyPr lIns="0" rIns="0" bIns="0" anchor="b"/>
          <a:lstStyle/>
          <a:p>
            <a:r>
              <a:rPr lang="en-US"/>
              <a:t>Today’s students: blend academic and social lives</a:t>
            </a:r>
          </a:p>
        </p:txBody>
      </p:sp>
      <p:pic>
        <p:nvPicPr>
          <p:cNvPr id="190467" name="Content Placeholder 8" descr="Picture 4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26070" r="-26070"/>
          <a:stretch>
            <a:fillRect/>
          </a:stretch>
        </p:blipFill>
        <p:spPr>
          <a:xfrm>
            <a:off x="457200" y="1600200"/>
            <a:ext cx="8229600" cy="4495800"/>
          </a:xfrm>
        </p:spPr>
      </p:pic>
      <p:sp>
        <p:nvSpPr>
          <p:cNvPr id="190468" name="TextBox 9"/>
          <p:cNvSpPr txBox="1">
            <a:spLocks noChangeArrowheads="1"/>
          </p:cNvSpPr>
          <p:nvPr/>
        </p:nvSpPr>
        <p:spPr bwMode="auto">
          <a:xfrm>
            <a:off x="228600" y="6096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endParaRPr lang="en-US" sz="1800">
              <a:effectLst/>
              <a:latin typeface="Constantia" charset="0"/>
            </a:endParaRPr>
          </a:p>
          <a:p>
            <a:pPr defTabSz="457200" eaLnBrk="1" hangingPunct="1"/>
            <a:r>
              <a:rPr lang="en-US" sz="1400">
                <a:effectLst/>
                <a:latin typeface="Constantia" charset="0"/>
              </a:rPr>
              <a:t>A spoof of Justin Timberlake's "Sexyback" done by the University of Alberta 2010 Med class.</a:t>
            </a:r>
          </a:p>
          <a:p>
            <a:pPr defTabSz="457200" eaLnBrk="1" hangingPunct="1"/>
            <a:r>
              <a:rPr lang="en-US" sz="1400">
                <a:effectLst/>
                <a:latin typeface="Constantia" charset="0"/>
              </a:rPr>
              <a:t>Wenckebach is a type of cardiac arrhythmia. http://www.youtube.com/watch?v=GVxJJ2DBPiQ</a:t>
            </a:r>
          </a:p>
          <a:p>
            <a:pPr defTabSz="457200" eaLnBrk="1" hangingPunct="1"/>
            <a:endParaRPr lang="en-US" sz="1800">
              <a:effectLst/>
              <a:latin typeface="Constant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better strategies to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students into higher order thinking</a:t>
            </a:r>
          </a:p>
          <a:p>
            <a:r>
              <a:rPr lang="en-US" dirty="0" smtClean="0"/>
              <a:t>Provide opportunities for students to be practitioners of their discipline</a:t>
            </a:r>
          </a:p>
          <a:p>
            <a:r>
              <a:rPr lang="en-US" dirty="0" smtClean="0"/>
              <a:t>Develop assignments that assist students in representing scholarly information in new forms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 need to assess our students’ tech/info/media literacy skills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47% of students say that only some or almost none of their instructors provide adequate training for the IT used in the course</a:t>
            </a:r>
          </a:p>
          <a:p>
            <a:pPr eaLnBrk="1" hangingPunct="1"/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47% of students agreed or strongly agreed that by the time they graduate, the IT they have used in courses will have adequately prepared them for the workplace; an additional 38% were neutral </a:t>
            </a:r>
          </a:p>
          <a:p>
            <a:pPr eaLnBrk="1" hangingPunct="1"/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ECAR Study of Undergraduate Students and Information Technology, 2010  </a:t>
            </a:r>
            <a:r>
              <a:rPr lang="en-US" sz="1600" dirty="0" err="1" smtClean="0">
                <a:ea typeface="ＭＳ Ｐゴシック" pitchFamily="1" charset="-128"/>
                <a:cs typeface="ＭＳ Ｐゴシック" pitchFamily="1" charset="-128"/>
              </a:rPr>
              <a:t>educause.edu/ecar</a:t>
            </a:r>
            <a:endParaRPr lang="en-US" sz="1600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Undergrads work with faculty on research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" name="Content Placeholder 5" descr="Screen shot 2011-04-09 at 10.51.20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8912" b="-1891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first video-book published by MIT Press</a:t>
            </a:r>
          </a:p>
          <a:p>
            <a:r>
              <a:rPr lang="en-US" dirty="0" smtClean="0"/>
              <a:t>Students studied YouTube</a:t>
            </a:r>
          </a:p>
          <a:p>
            <a:r>
              <a:rPr lang="en-US" dirty="0" smtClean="0"/>
              <a:t>“Helps us think of new forms of practice…[by experimenting with] academic publishing itself” F. Ginsburg, NYU</a:t>
            </a:r>
            <a:endParaRPr lang="en-US" dirty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40395" y="6140450"/>
            <a:ext cx="7093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onstantia" charset="0"/>
              </a:rPr>
              <a:t>http://</a:t>
            </a:r>
            <a:r>
              <a:rPr lang="en-US" dirty="0" err="1" smtClean="0">
                <a:latin typeface="Constantia" charset="0"/>
              </a:rPr>
              <a:t>mitpress.mit.edu/catalog/item/default.asp?ttype</a:t>
            </a:r>
            <a:r>
              <a:rPr lang="en-US" dirty="0" smtClean="0">
                <a:latin typeface="Constantia" charset="0"/>
              </a:rPr>
              <a:t>=2&amp;tid=12596</a:t>
            </a:r>
            <a:endParaRPr lang="en-US" dirty="0">
              <a:latin typeface="Constant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co-author textbooks</a:t>
            </a:r>
            <a:endParaRPr lang="en-US" dirty="0"/>
          </a:p>
        </p:txBody>
      </p:sp>
      <p:pic>
        <p:nvPicPr>
          <p:cNvPr id="4" name="Content Placeholder 3" descr="Screen shot 2011-04-09 at 10.57.45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309" b="-3130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Architecture of Parallel Computers and Object-Oriented Design courses</a:t>
            </a:r>
          </a:p>
          <a:p>
            <a:r>
              <a:rPr lang="en-US" dirty="0" smtClean="0"/>
              <a:t>Students took ownership of their learning</a:t>
            </a:r>
          </a:p>
          <a:p>
            <a:r>
              <a:rPr lang="en-US" dirty="0" smtClean="0"/>
              <a:t>Contributions were peer-reviewed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935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http://www.educause.edu/Resources/CrowdsourcingaTextbook120Stude/223704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 participate in authentic science</a:t>
            </a:r>
            <a:endParaRPr lang="en-US" sz="4000" dirty="0"/>
          </a:p>
        </p:txBody>
      </p:sp>
      <p:pic>
        <p:nvPicPr>
          <p:cNvPr id="4" name="Content Placeholder 3" descr="Screen shot 2011-04-09 at 1.39.3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18" r="-411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240610" y="6324600"/>
            <a:ext cx="286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folding.stanford.edu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 contribute to a national project in geography and earth sciences</a:t>
            </a:r>
            <a:endParaRPr lang="en-US" sz="4000" dirty="0"/>
          </a:p>
        </p:txBody>
      </p:sp>
      <p:pic>
        <p:nvPicPr>
          <p:cNvPr id="5" name="Content Placeholder 4" descr="Screen shot 2011-04-09 at 1.45.0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525" r="-2052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192208" y="634366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cgip.wetpaint.com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 create new types of capstone projects</a:t>
            </a:r>
            <a:endParaRPr lang="en-US" sz="4000" dirty="0"/>
          </a:p>
        </p:txBody>
      </p:sp>
      <p:pic>
        <p:nvPicPr>
          <p:cNvPr id="4" name="Content Placeholder 3" descr="Screen shot 2012-01-10 at 5.20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41" b="-87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44324" y="632460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mooreandpoetry.blogs.brynmawr.edu</a:t>
            </a:r>
            <a:r>
              <a:rPr lang="en-US" dirty="0" smtClean="0"/>
              <a:t>/abstract/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 exhibit their undergrad research posters at Penn State library</a:t>
            </a:r>
            <a:endParaRPr lang="en-US" sz="4000" dirty="0"/>
          </a:p>
        </p:txBody>
      </p:sp>
      <p:pic>
        <p:nvPicPr>
          <p:cNvPr id="4" name="Content Placeholder 3" descr="IMG_123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307" r="-2030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Coalition for Networked Information (CNI)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program of Association of Research Libraries and EDUCAUSE, bridging library/IT interests in use of scholarly information in the Internet environment</a:t>
            </a:r>
          </a:p>
          <a:p>
            <a:r>
              <a:rPr lang="en-US" dirty="0" smtClean="0"/>
              <a:t>Teaching and learning</a:t>
            </a:r>
          </a:p>
          <a:p>
            <a:pPr lvl="1"/>
            <a:r>
              <a:rPr lang="en-US" dirty="0" smtClean="0"/>
              <a:t>New learning collaborations (began 1994)</a:t>
            </a:r>
          </a:p>
          <a:p>
            <a:pPr lvl="1"/>
            <a:r>
              <a:rPr lang="en-US" dirty="0" smtClean="0"/>
              <a:t>Convergence of </a:t>
            </a:r>
            <a:r>
              <a:rPr lang="en-US" dirty="0" err="1" smtClean="0"/>
              <a:t>literacies</a:t>
            </a:r>
            <a:r>
              <a:rPr lang="en-US" dirty="0" smtClean="0"/>
              <a:t> – information/IT/media</a:t>
            </a:r>
          </a:p>
          <a:p>
            <a:pPr lvl="1"/>
            <a:r>
              <a:rPr lang="en-US" dirty="0" smtClean="0"/>
              <a:t>Learning spaces – formal and informal</a:t>
            </a:r>
          </a:p>
          <a:p>
            <a:r>
              <a:rPr lang="en-US" dirty="0" err="1" smtClean="0"/>
              <a:t>www.cni.org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UPenn</a:t>
            </a:r>
            <a:r>
              <a:rPr lang="en-US" sz="3600" dirty="0" smtClean="0"/>
              <a:t> students develop interactive maps and posters for the local community</a:t>
            </a:r>
            <a:endParaRPr lang="en-US" sz="3600" dirty="0"/>
          </a:p>
        </p:txBody>
      </p:sp>
      <p:pic>
        <p:nvPicPr>
          <p:cNvPr id="4" name="Content Placeholder 3" descr="Screen shot 2012-01-11 at 11.32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52" r="-42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24071" y="6324600"/>
            <a:ext cx="527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wic.library.upenn.edu/wicideas/success.html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Faculty can work with the Center for Pedagogy, information professionals, instructional designers, and technologists to: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new kinds of course projects</a:t>
            </a:r>
          </a:p>
          <a:p>
            <a:r>
              <a:rPr lang="en-US" dirty="0" smtClean="0"/>
              <a:t>Assist students in developing strategies to find content</a:t>
            </a:r>
          </a:p>
          <a:p>
            <a:r>
              <a:rPr lang="en-US" dirty="0" smtClean="0"/>
              <a:t>Ensure that students have the opportunity to learn skills and have access to follow-up assistance</a:t>
            </a:r>
          </a:p>
          <a:p>
            <a:r>
              <a:rPr lang="en-US" dirty="0" smtClean="0"/>
              <a:t>Emphasize need to develop an academic argument</a:t>
            </a:r>
          </a:p>
          <a:p>
            <a:r>
              <a:rPr lang="en-US" dirty="0" smtClean="0"/>
              <a:t>Build in conversations about intellectual property</a:t>
            </a:r>
          </a:p>
          <a:p>
            <a:r>
              <a:rPr lang="en-US" dirty="0" smtClean="0"/>
              <a:t>Develop and distribute a rubric for the project</a:t>
            </a:r>
          </a:p>
          <a:p>
            <a:r>
              <a:rPr lang="en-US" dirty="0" smtClean="0"/>
              <a:t>Find ways to showcase student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Digital resources present opportunities for research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Pose new types of questions</a:t>
            </a:r>
          </a:p>
          <a:p>
            <a:r>
              <a:rPr lang="en-US" smtClean="0"/>
              <a:t>Work with off-site or born-digital content</a:t>
            </a:r>
          </a:p>
          <a:p>
            <a:r>
              <a:rPr lang="en-US" smtClean="0"/>
              <a:t>Connect materials in different collections</a:t>
            </a:r>
          </a:p>
          <a:p>
            <a:r>
              <a:rPr lang="en-US" smtClean="0"/>
              <a:t>Data-mine large digital collections</a:t>
            </a:r>
          </a:p>
          <a:p>
            <a:pPr lvl="1"/>
            <a:r>
              <a:rPr lang="en-US" smtClean="0"/>
              <a:t>Text</a:t>
            </a:r>
          </a:p>
          <a:p>
            <a:pPr lvl="1"/>
            <a:r>
              <a:rPr lang="en-US" smtClean="0"/>
              <a:t>Visuals</a:t>
            </a:r>
          </a:p>
          <a:p>
            <a:pPr lvl="1"/>
            <a:r>
              <a:rPr lang="en-US" smtClean="0"/>
              <a:t>Data</a:t>
            </a:r>
          </a:p>
          <a:p>
            <a:r>
              <a:rPr lang="en-US" smtClean="0"/>
              <a:t>Use text and other media from various collections to create new forms of content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5069" y="1660572"/>
            <a:ext cx="7793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Can you envision incorporating these resources into your teaching and/or assignments?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Large-scale digitization of information resources leads to exceptional opportunities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Europeana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Hathi</a:t>
            </a:r>
            <a:r>
              <a:rPr lang="en-US" dirty="0" smtClean="0"/>
              <a:t> Trust</a:t>
            </a:r>
            <a:endParaRPr lang="en-US" dirty="0"/>
          </a:p>
        </p:txBody>
      </p:sp>
      <p:pic>
        <p:nvPicPr>
          <p:cNvPr id="14338" name="Content Placeholder 3" descr="Picture 16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68137" b="-68137"/>
          <a:stretch>
            <a:fillRect/>
          </a:stretch>
        </p:blipFill>
        <p:spPr/>
      </p:pic>
      <p:pic>
        <p:nvPicPr>
          <p:cNvPr id="6" name="Content Placeholder 5" descr="Screen shot 2012-01-10 at 7.18.46 AM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50669" b="-50669"/>
          <a:stretch>
            <a:fillRect/>
          </a:stretch>
        </p:blipFill>
        <p:spPr/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5988212"/>
            <a:ext cx="517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nstantia" charset="0"/>
              </a:rPr>
              <a:t>http://</a:t>
            </a:r>
            <a:r>
              <a:rPr lang="en-US" dirty="0" err="1">
                <a:latin typeface="Constantia" charset="0"/>
              </a:rPr>
              <a:t>www.europeana.eu</a:t>
            </a:r>
            <a:r>
              <a:rPr lang="en-US" dirty="0">
                <a:latin typeface="Constantia" charset="0"/>
              </a:rPr>
              <a:t>/portal/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0153" y="5988212"/>
            <a:ext cx="273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www.hathitrust.org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Google Books</a:t>
            </a:r>
          </a:p>
        </p:txBody>
      </p:sp>
      <p:sp>
        <p:nvSpPr>
          <p:cNvPr id="31746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Partner libraries include Harvard, Stanford, U. Michigan, Oxford, and many more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3 categories – copyright status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Personalized and social features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Place names and maps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Tracking passages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Personal, shareable collections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pic>
        <p:nvPicPr>
          <p:cNvPr id="31747" name="Content Placeholder 5" descr="Screen shot 2010-11-13 at 9.18.1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6662" b="-366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video collections</a:t>
            </a:r>
          </a:p>
        </p:txBody>
      </p:sp>
      <p:pic>
        <p:nvPicPr>
          <p:cNvPr id="27650" name="Content Placeholder 3" descr="Screen shot 2010-11-15 at 9.54.0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74" b="-1974"/>
          <a:stretch>
            <a:fillRect/>
          </a:stretch>
        </p:blipFill>
        <p:spPr/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81175" y="632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tantia" charset="0"/>
              </a:rPr>
              <a:t>http://www.c-spanvideo.org/videoLibrary/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Manuscripts  from different locations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8674" name="Content Placeholder 3" descr="Picture 2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939" r="-37939"/>
          <a:stretch>
            <a:fillRect/>
          </a:stretch>
        </p:blipFill>
        <p:spPr/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078163" y="6453188"/>
            <a:ext cx="349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tantia" charset="0"/>
              </a:rPr>
              <a:t>http://romandelarose.org/#home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Foreign language resources</a:t>
            </a:r>
          </a:p>
        </p:txBody>
      </p:sp>
      <p:pic>
        <p:nvPicPr>
          <p:cNvPr id="6" name="Content Placeholder 5" descr="Screen shot 2011-04-08 at 5.50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94" b="-379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297118" y="6160549"/>
            <a:ext cx="738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boxes for Memory of Modern Egypt Collection </a:t>
            </a:r>
          </a:p>
          <a:p>
            <a:r>
              <a:rPr lang="en-US" dirty="0" err="1" smtClean="0"/>
              <a:t>http://modernegypt.bibalex.org/collections/global/advancedsearch.aspx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Rich primary sources on the US Civil War</a:t>
            </a:r>
          </a:p>
        </p:txBody>
      </p:sp>
      <p:pic>
        <p:nvPicPr>
          <p:cNvPr id="29698" name="Content Placeholder 5" descr="Screen shot 2010-11-15 at 9.58.0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76" r="-3976"/>
          <a:stretch>
            <a:fillRect/>
          </a:stretch>
        </p:blipFill>
        <p:spPr/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852738" y="6140450"/>
            <a:ext cx="306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tantia" charset="0"/>
              </a:rPr>
              <a:t>http://valley.lib.virginia.edu/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about learning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policy emphasis: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My emphasis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</a:p>
          <a:p>
            <a:r>
              <a:rPr lang="en-US" dirty="0" smtClean="0"/>
              <a:t>Completion</a:t>
            </a:r>
          </a:p>
          <a:p>
            <a:r>
              <a:rPr lang="en-US" dirty="0" smtClean="0"/>
              <a:t>Retention</a:t>
            </a:r>
          </a:p>
          <a:p>
            <a:r>
              <a:rPr lang="en-US" i="1" dirty="0" smtClean="0"/>
              <a:t>Students as clients/products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</a:p>
          <a:p>
            <a:r>
              <a:rPr lang="en-US" dirty="0" smtClean="0"/>
              <a:t>Curiosity</a:t>
            </a:r>
          </a:p>
          <a:p>
            <a:r>
              <a:rPr lang="en-US" dirty="0" smtClean="0"/>
              <a:t>Creation of new academic content in the context of learning</a:t>
            </a:r>
          </a:p>
          <a:p>
            <a:r>
              <a:rPr lang="en-US" i="1" dirty="0" smtClean="0"/>
              <a:t>Students as learners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Multi-media primary sources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1585913" y="6461125"/>
            <a:ext cx="54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onstantia" charset="0"/>
              </a:rPr>
              <a:t>http://</a:t>
            </a:r>
            <a:r>
              <a:rPr lang="en-US" dirty="0" err="1" smtClean="0">
                <a:latin typeface="Constantia" charset="0"/>
              </a:rPr>
              <a:t>memory.loc.gov/ammem/papr/nychome.html</a:t>
            </a:r>
            <a:endParaRPr lang="en-US" dirty="0">
              <a:latin typeface="Constantia" charset="0"/>
            </a:endParaRPr>
          </a:p>
        </p:txBody>
      </p:sp>
      <p:pic>
        <p:nvPicPr>
          <p:cNvPr id="6" name="Content Placeholder 5" descr="Screen shot 2011-04-08 at 5.47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35" r="-283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 your students know about these?  Should they?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 Open Courseware</a:t>
            </a:r>
          </a:p>
          <a:p>
            <a:r>
              <a:rPr lang="en-US" sz="2000" dirty="0" smtClean="0"/>
              <a:t>http://</a:t>
            </a:r>
            <a:r>
              <a:rPr lang="en-US" sz="2000" dirty="0" err="1" smtClean="0"/>
              <a:t>ocw.mit.edu/index.htm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Columbia U. </a:t>
            </a:r>
          </a:p>
          <a:p>
            <a:r>
              <a:rPr lang="en-US" sz="2000" dirty="0" smtClean="0"/>
              <a:t>http://</a:t>
            </a:r>
            <a:r>
              <a:rPr lang="en-US" sz="2000" dirty="0" err="1" smtClean="0"/>
              <a:t>frontiersofsci.org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10" name="Content Placeholder 9" descr="Screen shot 2012-01-10 at 4.09.54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3959" b="-13959"/>
          <a:stretch>
            <a:fillRect/>
          </a:stretch>
        </p:blipFill>
        <p:spPr/>
      </p:pic>
      <p:pic>
        <p:nvPicPr>
          <p:cNvPr id="9" name="Content Placeholder 8" descr="Screen shot 2012-01-10 at 4.07.22 PM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8064" b="-3806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  <a:br>
              <a:rPr lang="en-US" dirty="0" smtClean="0"/>
            </a:br>
            <a:r>
              <a:rPr lang="en-US" sz="1400" dirty="0" smtClean="0"/>
              <a:t>http://</a:t>
            </a:r>
            <a:r>
              <a:rPr lang="en-US" sz="1400" dirty="0" err="1" smtClean="0"/>
              <a:t>www.khanacademy.org</a:t>
            </a:r>
            <a:r>
              <a:rPr lang="en-US" sz="1400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569378"/>
          </a:xfrm>
        </p:spPr>
        <p:txBody>
          <a:bodyPr/>
          <a:lstStyle/>
          <a:p>
            <a:r>
              <a:rPr lang="en-US" dirty="0" smtClean="0"/>
              <a:t>“I use Khan Academy all of the time on YouTube…it gives you the material from a different perspective but it ties it all in with your class. If you don’t do outside work like this you end up with a C in some class.  The classes just lay out the </a:t>
            </a:r>
            <a:r>
              <a:rPr lang="en-US" dirty="0" err="1" smtClean="0"/>
              <a:t>basic(s</a:t>
            </a:r>
            <a:r>
              <a:rPr lang="en-US" dirty="0" smtClean="0"/>
              <a:t>)…and the rest is up to you in college.” From Head &amp; Eisenberg, PIL, 2011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projectinfolit.org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" name="Picture Placeholder 9" descr="Screen shot 2012-01-10 at 4.16.45 P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7088" b="-2708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would these new technologies or tools work for you?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4818" name="Content Placeholder 3" descr="Picture 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029" r="-13029"/>
          <a:stretch>
            <a:fillRect/>
          </a:stretch>
        </p:blipFill>
        <p:spPr/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436688" y="6453188"/>
            <a:ext cx="557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nstantia" charset="0"/>
              </a:rPr>
              <a:t>http://www.flickr.com/photos/juehuayin/4556617846/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mobile devices</a:t>
            </a:r>
            <a:endParaRPr lang="en-US" dirty="0"/>
          </a:p>
        </p:txBody>
      </p:sp>
      <p:pic>
        <p:nvPicPr>
          <p:cNvPr id="4" name="Content Placeholder 3" descr="Screen shot 2012-01-10 at 4.54.3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32" r="-111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56071" y="6324600"/>
            <a:ext cx="58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community.pepperdine.edu/it/tools/ipad/research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F6FC6"/>
                  </a:solidFill>
                </a:ln>
                <a:hlinkClick r:id="rId2"/>
              </a:rPr>
              <a:t>http://www.hitlabnz.org/Home</a:t>
            </a:r>
            <a:endParaRPr lang="en-US" dirty="0" smtClean="0">
              <a:ln>
                <a:solidFill>
                  <a:srgbClr val="0F6FC6"/>
                </a:solidFill>
              </a:ln>
            </a:endParaRPr>
          </a:p>
          <a:p>
            <a:r>
              <a:rPr lang="en-US" sz="2400" dirty="0" smtClean="0"/>
              <a:t>Use an app to “see” how pieces of furniture would look in your apartment.</a:t>
            </a:r>
          </a:p>
          <a:p>
            <a:r>
              <a:rPr lang="en-US" sz="2400" dirty="0" smtClean="0"/>
              <a:t>Field applications in business, geology, museums, city tours, etc.</a:t>
            </a:r>
            <a:endParaRPr lang="en-US" sz="2400" dirty="0"/>
          </a:p>
        </p:txBody>
      </p:sp>
      <p:pic>
        <p:nvPicPr>
          <p:cNvPr id="5" name="Content Placeholder 4" descr="Screen shot 2011-04-09 at 12.53.56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2587" b="-3258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Online course in game format for microeconomics</a:t>
            </a:r>
            <a:endParaRPr lang="en-US" sz="4000" dirty="0"/>
          </a:p>
        </p:txBody>
      </p:sp>
      <p:pic>
        <p:nvPicPr>
          <p:cNvPr id="7" name="Content Placeholder 6" descr="Screen shot 2011-04-09 at 12.58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261" r="-12261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067728" y="634366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http://web.uncg.edu/dcl/econ201/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Extending the dialogue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increased access to digital content enrich   teaching and learning in your courses?</a:t>
            </a:r>
          </a:p>
          <a:p>
            <a:r>
              <a:rPr lang="en-US" dirty="0" smtClean="0"/>
              <a:t>What are your preferences and your students’ preferences for format in what situations?</a:t>
            </a:r>
          </a:p>
          <a:p>
            <a:r>
              <a:rPr lang="en-US" dirty="0" smtClean="0"/>
              <a:t>How would like to learn about new technologies and information resources?</a:t>
            </a:r>
          </a:p>
          <a:p>
            <a:r>
              <a:rPr lang="en-US" dirty="0" smtClean="0"/>
              <a:t>How can campus partners support students to facilitate their use of information and technologies to create digital content in a way that promotes their understanding of academic discourse?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charset="-128"/>
                <a:cs typeface="ＭＳ Ｐゴシック" charset="-128"/>
              </a:rPr>
              <a:t>How can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smtClean="0"/>
              <a:t>we make the most of these opportunities in the digital world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?</a:t>
            </a:r>
            <a:endParaRPr lang="en-US" sz="4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99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It takes collaboration</a:t>
            </a:r>
          </a:p>
          <a:p>
            <a:r>
              <a:rPr lang="en-US" sz="3200" dirty="0" smtClean="0"/>
              <a:t>Articulate what you want to do and what resources you need to do it</a:t>
            </a:r>
          </a:p>
          <a:p>
            <a:r>
              <a:rPr lang="en-US" sz="3200" dirty="0" smtClean="0"/>
              <a:t>Find partners</a:t>
            </a:r>
          </a:p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Experiment</a:t>
            </a:r>
          </a:p>
          <a:p>
            <a:pPr>
              <a:buFont typeface="Wingdings 2" charset="2"/>
              <a:buNone/>
            </a:pPr>
            <a:endParaRPr lang="en-US" sz="22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4648200" y="5790499"/>
            <a:ext cx="4762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http://www.flickr.com/photos/edyson/115078906/</a:t>
            </a:r>
            <a:endParaRPr lang="en-US" sz="2400" dirty="0"/>
          </a:p>
        </p:txBody>
      </p:sp>
      <p:pic>
        <p:nvPicPr>
          <p:cNvPr id="7" name="Content Placeholder 6" descr="Screen shot 2011-04-08 at 5.29.2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292" b="-2429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How People Learn.</a:t>
            </a:r>
            <a:r>
              <a:rPr lang="en-US" dirty="0" smtClean="0"/>
              <a:t> National Academy Press. http://</a:t>
            </a:r>
            <a:r>
              <a:rPr lang="en-US" dirty="0" err="1" smtClean="0"/>
              <a:t>www.nap.edu/openbook.php?isbn</a:t>
            </a:r>
            <a:r>
              <a:rPr lang="en-US" dirty="0" smtClean="0"/>
              <a:t>=0309070368</a:t>
            </a:r>
            <a:endParaRPr lang="en-US" i="1" dirty="0" smtClean="0"/>
          </a:p>
          <a:p>
            <a:pPr lvl="0"/>
            <a:r>
              <a:rPr lang="en-US" dirty="0" smtClean="0"/>
              <a:t>National Survey of Student Engagement (NSSE) </a:t>
            </a:r>
            <a:r>
              <a:rPr lang="en-US" dirty="0" smtClean="0">
                <a:hlinkClick r:id="rId2"/>
              </a:rPr>
              <a:t>http://nsse.iub.edu/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Student engagement in learning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Learning that is:</a:t>
            </a:r>
          </a:p>
          <a:p>
            <a:pPr lvl="1"/>
            <a:r>
              <a:rPr lang="en-US" sz="3200" dirty="0" smtClean="0"/>
              <a:t>Active</a:t>
            </a:r>
          </a:p>
          <a:p>
            <a:pPr lvl="1"/>
            <a:r>
              <a:rPr lang="en-US" sz="3200" dirty="0" smtClean="0"/>
              <a:t>Social / Collaborative</a:t>
            </a:r>
          </a:p>
          <a:p>
            <a:pPr lvl="1"/>
            <a:r>
              <a:rPr lang="en-US" sz="3200" dirty="0" smtClean="0"/>
              <a:t>Building on a framework of disciplinary knowledge</a:t>
            </a:r>
          </a:p>
          <a:p>
            <a:pPr lvl="1"/>
            <a:r>
              <a:rPr lang="en-US" sz="3200" dirty="0" smtClean="0"/>
              <a:t>Public and shareable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Joan K. Lippincott</a:t>
            </a:r>
          </a:p>
          <a:p>
            <a:r>
              <a:rPr lang="en-US" dirty="0" smtClean="0">
                <a:hlinkClick r:id="rId2"/>
              </a:rPr>
              <a:t>joan@cni.org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www.cni.org/staff/joan_index.html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www.cni.org</a:t>
            </a:r>
            <a:endParaRPr lang="en-US" dirty="0" smtClean="0"/>
          </a:p>
          <a:p>
            <a:r>
              <a:rPr lang="en-US" dirty="0" smtClean="0"/>
              <a:t>Note:  All photos from </a:t>
            </a:r>
            <a:r>
              <a:rPr lang="en-US" dirty="0" err="1" smtClean="0"/>
              <a:t>Flickr</a:t>
            </a:r>
            <a:r>
              <a:rPr lang="en-US" dirty="0" smtClean="0"/>
              <a:t> have Creative Commons licenses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what matters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“Intellectual curiosity is a strong predictor of future academic success…That conclusion was based on a meta-analysis of 200 previous studies…”</a:t>
            </a:r>
          </a:p>
          <a:p>
            <a:r>
              <a:rPr lang="en-US" i="1" dirty="0" smtClean="0"/>
              <a:t>CHE </a:t>
            </a:r>
            <a:r>
              <a:rPr lang="en-US" dirty="0" smtClean="0"/>
              <a:t>10/27/11 citing study in </a:t>
            </a:r>
            <a:r>
              <a:rPr lang="en-US" i="1" dirty="0" smtClean="0"/>
              <a:t>Perspectives on Psychological Science</a:t>
            </a:r>
          </a:p>
          <a:p>
            <a:r>
              <a:rPr lang="en-US" sz="3200" dirty="0" smtClean="0"/>
              <a:t>How can we inspire curiosity?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My inspiration: Undergrads create 3-D fly-through of the City of Troy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409825" y="647065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nstantia" charset="0"/>
              </a:rPr>
              <a:t>http://</a:t>
            </a:r>
            <a:r>
              <a:rPr lang="en-US" dirty="0" err="1">
                <a:latin typeface="Constantia" charset="0"/>
              </a:rPr>
              <a:t>www.youtube.com/watch?v</a:t>
            </a:r>
            <a:r>
              <a:rPr lang="en-US" dirty="0">
                <a:latin typeface="Constantia" charset="0"/>
              </a:rPr>
              <a:t>=E0qOzjT2BSY</a:t>
            </a:r>
          </a:p>
        </p:txBody>
      </p:sp>
      <p:pic>
        <p:nvPicPr>
          <p:cNvPr id="6" name="Content Placeholder 5" descr="Screen shot 2011-04-08 at 4.37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096" r="-1709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4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496" r="-12496"/>
          <a:stretch>
            <a:fillRect/>
          </a:stretch>
        </p:blipFill>
        <p:spPr>
          <a:xfrm>
            <a:off x="0" y="1935163"/>
            <a:ext cx="8229600" cy="4389437"/>
          </a:xfr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622"/>
            <a:ext cx="9144000" cy="5844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10" y="6146474"/>
            <a:ext cx="812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work is licensed under a </a:t>
            </a:r>
            <a:r>
              <a:rPr lang="en-US" sz="1400" dirty="0" smtClean="0">
                <a:hlinkClick r:id="rId4"/>
              </a:rPr>
              <a:t>Creative Commons Attribution-NoDerivs 3.0 Unported License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r>
              <a:rPr lang="en-US" sz="1400" dirty="0" smtClean="0"/>
              <a:t>Author: Samantha Penney, </a:t>
            </a:r>
            <a:r>
              <a:rPr lang="en-US" sz="1400" dirty="0" smtClean="0">
                <a:hlinkClick r:id="rId5"/>
              </a:rPr>
              <a:t>samantha.penney@gmail.com</a:t>
            </a:r>
            <a:r>
              <a:rPr lang="en-US" sz="1400" dirty="0" smtClean="0"/>
              <a:t>   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can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Actively participate in learning, building on course content</a:t>
            </a:r>
          </a:p>
          <a:p>
            <a:r>
              <a:rPr lang="en-US" dirty="0" smtClean="0"/>
              <a:t>Collaborate with others to create new digital content that they can share</a:t>
            </a:r>
          </a:p>
          <a:p>
            <a:r>
              <a:rPr lang="en-US" dirty="0" smtClean="0"/>
              <a:t>Analyze a wide variety of information resources as background and content for their projects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/>
              <a:t>Today’s students: creative  and visual learners</a:t>
            </a:r>
          </a:p>
        </p:txBody>
      </p:sp>
      <p:pic>
        <p:nvPicPr>
          <p:cNvPr id="192515" name="Content Placeholder 3" descr="Picture 2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1491" r="-11491"/>
          <a:stretch>
            <a:fillRect/>
          </a:stretch>
        </p:blipFill>
        <p:spPr>
          <a:xfrm>
            <a:off x="685800" y="1752600"/>
            <a:ext cx="7920038" cy="4535488"/>
          </a:xfrm>
        </p:spPr>
      </p:pic>
      <p:sp>
        <p:nvSpPr>
          <p:cNvPr id="192516" name="TextBox 4"/>
          <p:cNvSpPr txBox="1">
            <a:spLocks noChangeArrowheads="1"/>
          </p:cNvSpPr>
          <p:nvPr/>
        </p:nvSpPr>
        <p:spPr bwMode="auto">
          <a:xfrm>
            <a:off x="1295400" y="6324600"/>
            <a:ext cx="2490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400">
                <a:effectLst/>
                <a:latin typeface="Constantia" charset="0"/>
              </a:rPr>
              <a:t>http://www.moodjam.org/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8215</TotalTime>
  <Words>1107</Words>
  <Application>Microsoft Office PowerPoint</Application>
  <PresentationFormat>On-screen Show (4:3)</PresentationFormat>
  <Paragraphs>158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Engagement and Intellectual Curiosity: Pedagogy that Encourages Student Participation in Disciplinary Work</vt:lpstr>
      <vt:lpstr>Coalition for Networked Information (CNI)</vt:lpstr>
      <vt:lpstr>Talking about learning </vt:lpstr>
      <vt:lpstr>Student engagement in learning</vt:lpstr>
      <vt:lpstr>Thinking about what matters</vt:lpstr>
      <vt:lpstr>My inspiration: Undergrads create 3-D fly-through of the City of Troy</vt:lpstr>
      <vt:lpstr>PowerPoint Presentation</vt:lpstr>
      <vt:lpstr>Students can</vt:lpstr>
      <vt:lpstr>Today’s students: creative  and visual learners</vt:lpstr>
      <vt:lpstr>Today’s students: knowledge seekers and creators</vt:lpstr>
      <vt:lpstr>Today’s students: blend academic and social lives</vt:lpstr>
      <vt:lpstr>We need better strategies to</vt:lpstr>
      <vt:lpstr>We need to assess our students’ tech/info/media literacy skills</vt:lpstr>
      <vt:lpstr>Undergrads work with faculty on research</vt:lpstr>
      <vt:lpstr>Students co-author textbooks</vt:lpstr>
      <vt:lpstr>Students participate in authentic science</vt:lpstr>
      <vt:lpstr>Students contribute to a national project in geography and earth sciences</vt:lpstr>
      <vt:lpstr>Students create new types of capstone projects</vt:lpstr>
      <vt:lpstr>Students exhibit their undergrad research posters at Penn State library</vt:lpstr>
      <vt:lpstr>UPenn students develop interactive maps and posters for the local community</vt:lpstr>
      <vt:lpstr>Faculty can work with the Center for Pedagogy, information professionals, instructional designers, and technologists to:</vt:lpstr>
      <vt:lpstr>Digital resources present opportunities for research</vt:lpstr>
      <vt:lpstr>PowerPoint Presentation</vt:lpstr>
      <vt:lpstr>Large-scale digitization of information resources leads to exceptional opportunities</vt:lpstr>
      <vt:lpstr>Google Books</vt:lpstr>
      <vt:lpstr>News video collections</vt:lpstr>
      <vt:lpstr>Manuscripts  from different locations</vt:lpstr>
      <vt:lpstr>Foreign language resources</vt:lpstr>
      <vt:lpstr>Rich primary sources on the US Civil War</vt:lpstr>
      <vt:lpstr>Multi-media primary sources</vt:lpstr>
      <vt:lpstr>Do your students know about these?  Should they?</vt:lpstr>
      <vt:lpstr>Khan Academy http://www.khanacademy.org/ </vt:lpstr>
      <vt:lpstr>How would these new technologies or tools work for you?</vt:lpstr>
      <vt:lpstr>Incorporating mobile devices</vt:lpstr>
      <vt:lpstr>Augmented reality</vt:lpstr>
      <vt:lpstr>Online course in game format for microeconomics</vt:lpstr>
      <vt:lpstr>Extending the dialogue</vt:lpstr>
      <vt:lpstr>How can we make the most of these opportunities in the digital world?</vt:lpstr>
      <vt:lpstr>Resources</vt:lpstr>
      <vt:lpstr>Thank you!</vt:lpstr>
    </vt:vector>
  </TitlesOfParts>
  <Company>Coalition for Networked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 K. Lippincott</dc:creator>
  <cp:lastModifiedBy>Windows User</cp:lastModifiedBy>
  <cp:revision>83</cp:revision>
  <dcterms:created xsi:type="dcterms:W3CDTF">2012-01-11T23:56:34Z</dcterms:created>
  <dcterms:modified xsi:type="dcterms:W3CDTF">2012-01-12T14:18:41Z</dcterms:modified>
</cp:coreProperties>
</file>