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57" r:id="rId3"/>
    <p:sldId id="283" r:id="rId4"/>
    <p:sldId id="258" r:id="rId5"/>
    <p:sldId id="280" r:id="rId6"/>
    <p:sldId id="259" r:id="rId7"/>
    <p:sldId id="260" r:id="rId8"/>
    <p:sldId id="284" r:id="rId9"/>
    <p:sldId id="285" r:id="rId10"/>
    <p:sldId id="286" r:id="rId11"/>
    <p:sldId id="261" r:id="rId12"/>
    <p:sldId id="262" r:id="rId13"/>
    <p:sldId id="263" r:id="rId14"/>
    <p:sldId id="287" r:id="rId15"/>
    <p:sldId id="290" r:id="rId16"/>
    <p:sldId id="289" r:id="rId17"/>
    <p:sldId id="270" r:id="rId18"/>
    <p:sldId id="28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 varScale="1">
        <p:scale>
          <a:sx n="108" d="100"/>
          <a:sy n="108" d="100"/>
        </p:scale>
        <p:origin x="1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8D43CFB4-941A-4212-825A-4276AB1A991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A5655A6C-462D-4959-9869-E3F13F8FE8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280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uc.box.com/s/sv6n87w36mjffig3ff2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391400" cy="2133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Service Learning for Communicators and Other Fields with a Mission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76600"/>
            <a:ext cx="7086600" cy="27432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Pamela Morris, John </a:t>
            </a:r>
            <a:r>
              <a:rPr lang="en-US" sz="3200" dirty="0" err="1" smtClean="0">
                <a:solidFill>
                  <a:srgbClr val="0070C0"/>
                </a:solidFill>
              </a:rPr>
              <a:t>Goheen</a:t>
            </a:r>
            <a:endParaRPr lang="en-US" sz="3200" dirty="0" smtClean="0">
              <a:solidFill>
                <a:srgbClr val="0070C0"/>
              </a:solidFill>
            </a:endParaRPr>
          </a:p>
          <a:p>
            <a:r>
              <a:rPr lang="en-US" sz="3200" dirty="0" smtClean="0">
                <a:solidFill>
                  <a:srgbClr val="0070C0"/>
                </a:solidFill>
              </a:rPr>
              <a:t>Loyola University Chicago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FOTL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January 12, 2015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543800" cy="1143000"/>
          </a:xfrm>
        </p:spPr>
        <p:txBody>
          <a:bodyPr/>
          <a:lstStyle/>
          <a:p>
            <a:r>
              <a:rPr lang="en-US" dirty="0" smtClean="0"/>
              <a:t>Service Learning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508977"/>
          </a:xfrm>
        </p:spPr>
        <p:txBody>
          <a:bodyPr>
            <a:noAutofit/>
          </a:bodyPr>
          <a:lstStyle/>
          <a:p>
            <a:r>
              <a:rPr lang="en-US" dirty="0" smtClean="0"/>
              <a:t>Present 2 pieces to client and secure delivery confirmation </a:t>
            </a:r>
          </a:p>
          <a:p>
            <a:r>
              <a:rPr lang="en-US" dirty="0" smtClean="0"/>
              <a:t>Write reflection paper</a:t>
            </a:r>
          </a:p>
          <a:p>
            <a:pPr lvl="1"/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16874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239000" cy="3657600"/>
          </a:xfrm>
        </p:spPr>
        <p:txBody>
          <a:bodyPr>
            <a:noAutofit/>
          </a:bodyPr>
          <a:lstStyle/>
          <a:p>
            <a:r>
              <a:rPr lang="en-US" dirty="0"/>
              <a:t>Chicago Women’s AIDS Project</a:t>
            </a:r>
          </a:p>
          <a:p>
            <a:r>
              <a:rPr lang="en-US" dirty="0" err="1" smtClean="0"/>
              <a:t>Vocalo</a:t>
            </a:r>
            <a:endParaRPr lang="en-US" dirty="0" smtClean="0"/>
          </a:p>
          <a:p>
            <a:r>
              <a:rPr lang="en-US" dirty="0" smtClean="0"/>
              <a:t>Chicago Pet Rescue</a:t>
            </a:r>
          </a:p>
          <a:p>
            <a:r>
              <a:rPr lang="en-US" dirty="0" smtClean="0"/>
              <a:t>Imagination Theater</a:t>
            </a:r>
          </a:p>
          <a:p>
            <a:r>
              <a:rPr lang="en-US" dirty="0" smtClean="0"/>
              <a:t>Asian American Advancing Justice</a:t>
            </a:r>
          </a:p>
          <a:p>
            <a:r>
              <a:rPr lang="en-US" dirty="0" smtClean="0"/>
              <a:t>United Way</a:t>
            </a:r>
          </a:p>
          <a:p>
            <a:r>
              <a:rPr lang="en-US" dirty="0" smtClean="0"/>
              <a:t>Inspiration Corporation/Café</a:t>
            </a:r>
          </a:p>
          <a:p>
            <a:r>
              <a:rPr lang="en-US" dirty="0" smtClean="0"/>
              <a:t>Flashes of Hope</a:t>
            </a:r>
          </a:p>
          <a:p>
            <a:r>
              <a:rPr lang="en-US" dirty="0" smtClean="0"/>
              <a:t>Everybody Dance Now! Chicago</a:t>
            </a:r>
          </a:p>
          <a:p>
            <a:r>
              <a:rPr lang="en-US" dirty="0" smtClean="0"/>
              <a:t>Action 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27664"/>
            <a:ext cx="692523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4600"/>
            <a:ext cx="6982609" cy="350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u="sng" dirty="0">
                <a:hlinkClick r:id="rId2"/>
              </a:rPr>
              <a:t>https://luc.box.com/s/sv6n87w36mjffig3ff2r</a:t>
            </a:r>
            <a:r>
              <a:rPr lang="en-US" dirty="0"/>
              <a:t> </a:t>
            </a:r>
            <a:br>
              <a:rPr lang="en-US" dirty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Reflections (n=10)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01000" cy="45720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Professional development</a:t>
            </a:r>
          </a:p>
          <a:p>
            <a:r>
              <a:rPr lang="en-US" sz="2600" dirty="0" smtClean="0"/>
              <a:t>Learned </a:t>
            </a:r>
            <a:r>
              <a:rPr lang="en-US" sz="2600" dirty="0"/>
              <a:t>to collaborate, identify group members’ </a:t>
            </a:r>
            <a:r>
              <a:rPr lang="en-US" sz="2600" dirty="0" smtClean="0"/>
              <a:t>strengths, value others’ time</a:t>
            </a:r>
          </a:p>
          <a:p>
            <a:r>
              <a:rPr lang="en-US" sz="2600" dirty="0" smtClean="0"/>
              <a:t>Time/relationship management</a:t>
            </a:r>
          </a:p>
          <a:p>
            <a:r>
              <a:rPr lang="en-US" sz="2600" dirty="0"/>
              <a:t>Learned the process is </a:t>
            </a:r>
            <a:r>
              <a:rPr lang="en-US" sz="2600" dirty="0" smtClean="0"/>
              <a:t>involved/complex/creative</a:t>
            </a:r>
          </a:p>
          <a:p>
            <a:r>
              <a:rPr lang="en-US" sz="2600" dirty="0"/>
              <a:t>Required to act professionally – reliable and prompt, stepped outside role of a </a:t>
            </a:r>
            <a:r>
              <a:rPr lang="en-US" sz="2600" dirty="0" smtClean="0"/>
              <a:t>student</a:t>
            </a:r>
          </a:p>
          <a:p>
            <a:r>
              <a:rPr lang="en-US" sz="2600" dirty="0" smtClean="0"/>
              <a:t>Largest area of growth, benefits my career more than any other course</a:t>
            </a:r>
          </a:p>
          <a:p>
            <a:r>
              <a:rPr lang="en-US" sz="2600" dirty="0" smtClean="0"/>
              <a:t>Helped direct career path</a:t>
            </a:r>
          </a:p>
          <a:p>
            <a:r>
              <a:rPr lang="en-US" sz="2600" dirty="0" smtClean="0"/>
              <a:t>Made a portfolio for interviewing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001000" cy="43434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Civic development</a:t>
            </a:r>
          </a:p>
          <a:p>
            <a:r>
              <a:rPr lang="en-US" sz="3100" dirty="0" smtClean="0"/>
              <a:t>Rare opportunity to work with real clients/community organizations, need more</a:t>
            </a:r>
          </a:p>
          <a:p>
            <a:r>
              <a:rPr lang="en-US" sz="3100" dirty="0" smtClean="0"/>
              <a:t>Learned a lot about business and how to find the best approach for communication</a:t>
            </a:r>
          </a:p>
          <a:p>
            <a:r>
              <a:rPr lang="en-US" sz="3100" dirty="0" smtClean="0"/>
              <a:t>Chance to meet and help people with passion, faith and working for a cause they believe in</a:t>
            </a:r>
          </a:p>
          <a:p>
            <a:r>
              <a:rPr lang="en-US" sz="3100" dirty="0"/>
              <a:t>Can help spread awareness of organizations’ missions and where community can go for help </a:t>
            </a:r>
            <a:endParaRPr lang="en-US" sz="3100" dirty="0" smtClean="0"/>
          </a:p>
          <a:p>
            <a:r>
              <a:rPr lang="en-US" sz="3100" dirty="0" smtClean="0"/>
              <a:t>Learned we need to acknowledge and help out the poor, homeless, and marginalized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001000" cy="472440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Intellectual development</a:t>
            </a:r>
          </a:p>
          <a:p>
            <a:r>
              <a:rPr lang="en-US" sz="2600" dirty="0" smtClean="0"/>
              <a:t>Expanded knowledge outside of campus</a:t>
            </a:r>
          </a:p>
          <a:p>
            <a:r>
              <a:rPr lang="en-US" sz="2600" dirty="0" smtClean="0"/>
              <a:t>Learned tools and skills for the real world</a:t>
            </a:r>
          </a:p>
          <a:p>
            <a:r>
              <a:rPr lang="en-US" sz="2600" dirty="0" smtClean="0"/>
              <a:t>Learned how to ask questions</a:t>
            </a:r>
          </a:p>
          <a:p>
            <a:r>
              <a:rPr lang="en-US" sz="2600" dirty="0"/>
              <a:t>Pushed </a:t>
            </a:r>
            <a:r>
              <a:rPr lang="en-US" sz="2600" dirty="0" smtClean="0"/>
              <a:t>myself, learned </a:t>
            </a:r>
            <a:r>
              <a:rPr lang="en-US" sz="2600" dirty="0"/>
              <a:t>just how far I could </a:t>
            </a:r>
            <a:r>
              <a:rPr lang="en-US" sz="2600" dirty="0" smtClean="0"/>
              <a:t>go</a:t>
            </a:r>
          </a:p>
          <a:p>
            <a:r>
              <a:rPr lang="en-US" sz="2600" dirty="0" smtClean="0"/>
              <a:t>Failures can be opportunities to learn</a:t>
            </a:r>
          </a:p>
          <a:p>
            <a:r>
              <a:rPr lang="en-US" sz="2600" dirty="0" smtClean="0"/>
              <a:t>Learned it’s important to see multiple perspectives</a:t>
            </a:r>
          </a:p>
          <a:p>
            <a:r>
              <a:rPr lang="en-US" sz="2600" dirty="0" smtClean="0"/>
              <a:t>Practiced problem solving skills</a:t>
            </a:r>
          </a:p>
          <a:p>
            <a:r>
              <a:rPr lang="en-US" sz="2600" dirty="0" smtClean="0"/>
              <a:t>Learned to embrace ambiguity, to think differently</a:t>
            </a:r>
          </a:p>
          <a:p>
            <a:r>
              <a:rPr lang="en-US" sz="2600" dirty="0" smtClean="0"/>
              <a:t>Learned to be convincing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924800" cy="44958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Personal development</a:t>
            </a:r>
          </a:p>
          <a:p>
            <a:r>
              <a:rPr lang="en-US" dirty="0" smtClean="0"/>
              <a:t>Learned to overcome obstacles, negotiate differences, listen</a:t>
            </a:r>
          </a:p>
          <a:p>
            <a:r>
              <a:rPr lang="en-US" dirty="0" smtClean="0"/>
              <a:t>Need to have a strong connection to those you’re working with to do the best </a:t>
            </a:r>
          </a:p>
          <a:p>
            <a:r>
              <a:rPr lang="en-US" dirty="0" smtClean="0"/>
              <a:t>Learned they wanted to help others</a:t>
            </a:r>
          </a:p>
          <a:p>
            <a:r>
              <a:rPr lang="en-US" dirty="0" smtClean="0"/>
              <a:t>More aware of social issues</a:t>
            </a:r>
          </a:p>
          <a:p>
            <a:r>
              <a:rPr lang="en-US" dirty="0" smtClean="0"/>
              <a:t>Learned how it would be to work in an agency</a:t>
            </a:r>
          </a:p>
          <a:p>
            <a:r>
              <a:rPr lang="en-US" dirty="0" smtClean="0"/>
              <a:t>Got confidence to tackle any project and work in the community</a:t>
            </a:r>
          </a:p>
          <a:p>
            <a:r>
              <a:rPr lang="en-US" dirty="0" smtClean="0"/>
              <a:t>Can help small nonprofits, make a difference</a:t>
            </a:r>
          </a:p>
        </p:txBody>
      </p:sp>
    </p:spTree>
    <p:extLst>
      <p:ext uri="{BB962C8B-B14F-4D97-AF65-F5344CB8AC3E}">
        <p14:creationId xmlns:p14="http://schemas.microsoft.com/office/powerpoint/2010/main" val="333297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Instructor reflections </a:t>
            </a:r>
            <a:r>
              <a:rPr lang="en-US" sz="4400" dirty="0" smtClean="0"/>
              <a:t>–</a:t>
            </a:r>
            <a:r>
              <a:rPr lang="en-US" dirty="0"/>
              <a:t/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Reflection </a:t>
            </a:r>
            <a:r>
              <a:rPr lang="en-US" dirty="0"/>
              <a:t>papers a way to help students </a:t>
            </a:r>
            <a:r>
              <a:rPr lang="en-US" dirty="0" smtClean="0"/>
              <a:t>learn, one element of IPP</a:t>
            </a:r>
          </a:p>
          <a:p>
            <a:r>
              <a:rPr lang="en-US" dirty="0" smtClean="0"/>
              <a:t>Incorporating additional elements of IPP could benefit awareness, understandin</a:t>
            </a:r>
            <a:r>
              <a:rPr lang="en-US" dirty="0"/>
              <a:t>g</a:t>
            </a:r>
            <a:r>
              <a:rPr lang="en-US" dirty="0" smtClean="0"/>
              <a:t> and learning of social justice issues</a:t>
            </a:r>
          </a:p>
          <a:p>
            <a:r>
              <a:rPr lang="en-US" dirty="0" smtClean="0"/>
              <a:t>Can also encourage independent and life long learning</a:t>
            </a:r>
          </a:p>
          <a:p>
            <a:r>
              <a:rPr lang="en-US" dirty="0" smtClean="0"/>
              <a:t>Helps to prepare students for industry jobs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696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3152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Ad/PR practices can help support social justice </a:t>
            </a:r>
          </a:p>
          <a:p>
            <a:r>
              <a:rPr lang="en-US" dirty="0" smtClean="0"/>
              <a:t>Student led ad agency/production group can help students and organizations across disciplines get their messages across</a:t>
            </a:r>
          </a:p>
          <a:p>
            <a:r>
              <a:rPr lang="en-US" dirty="0" smtClean="0"/>
              <a:t>Continue research in area to better understand effective student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153834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Learning Outcomes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1"/>
            <a:ext cx="7010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Gain/increase familiarity for how ad/PR courses offer service learning opportunities/ support for social justice issues</a:t>
            </a:r>
          </a:p>
          <a:p>
            <a:r>
              <a:rPr lang="en-US" dirty="0" smtClean="0"/>
              <a:t>Learn innovative assignment ideas and see examples for a service learning project focusing on social justice</a:t>
            </a:r>
          </a:p>
          <a:p>
            <a:r>
              <a:rPr lang="en-US" dirty="0" smtClean="0"/>
              <a:t>Hear reflections for how the IPP was part of the teaching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153834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Challenges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1"/>
            <a:ext cx="7010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Advertising and public relations often criticized for exploitive/commercialization of culture</a:t>
            </a:r>
          </a:p>
          <a:p>
            <a:r>
              <a:rPr lang="en-US" dirty="0" smtClean="0"/>
              <a:t>How can teaching of these practices fulfill Loyola’ social justice mission?</a:t>
            </a:r>
          </a:p>
        </p:txBody>
      </p:sp>
    </p:spTree>
    <p:extLst>
      <p:ext uri="{BB962C8B-B14F-4D97-AF65-F5344CB8AC3E}">
        <p14:creationId xmlns:p14="http://schemas.microsoft.com/office/powerpoint/2010/main" val="41282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024744" cy="11430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6705600" cy="3508977"/>
          </a:xfrm>
        </p:spPr>
        <p:txBody>
          <a:bodyPr>
            <a:noAutofit/>
          </a:bodyPr>
          <a:lstStyle/>
          <a:p>
            <a:r>
              <a:rPr lang="en-US" dirty="0" smtClean="0"/>
              <a:t>Offer courses that integrate creative, design, and broadcast production skills with specialty of ad/PR process</a:t>
            </a:r>
          </a:p>
          <a:p>
            <a:r>
              <a:rPr lang="en-US" dirty="0" smtClean="0"/>
              <a:t>Create courses that are student-centered, encourage independent thinking and foster active experiential learning</a:t>
            </a:r>
          </a:p>
          <a:p>
            <a:r>
              <a:rPr lang="en-US" dirty="0" smtClean="0"/>
              <a:t>Incorporate LUC and SOC missions into learning goals – ethics, social justice, and service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29544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Experiential Learning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91400" cy="4114800"/>
          </a:xfrm>
        </p:spPr>
        <p:txBody>
          <a:bodyPr>
            <a:noAutofit/>
          </a:bodyPr>
          <a:lstStyle/>
          <a:p>
            <a:r>
              <a:rPr lang="en-US" dirty="0" smtClean="0"/>
              <a:t>Ad education favors learning through practical application (</a:t>
            </a:r>
            <a:r>
              <a:rPr lang="en-US" dirty="0" err="1" smtClean="0"/>
              <a:t>Stuhlfaut</a:t>
            </a:r>
            <a:r>
              <a:rPr lang="en-US" dirty="0" smtClean="0"/>
              <a:t> &amp; Berman 2009)</a:t>
            </a:r>
          </a:p>
          <a:p>
            <a:r>
              <a:rPr lang="en-US" dirty="0"/>
              <a:t>Student-centered process (</a:t>
            </a:r>
            <a:r>
              <a:rPr lang="en-US" dirty="0" err="1"/>
              <a:t>Champman</a:t>
            </a:r>
            <a:r>
              <a:rPr lang="en-US" dirty="0"/>
              <a:t>, McPhee &amp; </a:t>
            </a:r>
            <a:r>
              <a:rPr lang="en-US" dirty="0" err="1"/>
              <a:t>Proudman</a:t>
            </a:r>
            <a:r>
              <a:rPr lang="en-US" dirty="0"/>
              <a:t> 2008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Real-life assignments can motivate, engage learners (</a:t>
            </a:r>
            <a:r>
              <a:rPr lang="en-US" dirty="0" err="1" smtClean="0"/>
              <a:t>Egol</a:t>
            </a:r>
            <a:r>
              <a:rPr lang="en-US" dirty="0" smtClean="0"/>
              <a:t> 2006; Greene 2010; Rhodes &amp; </a:t>
            </a:r>
            <a:r>
              <a:rPr lang="en-US" dirty="0" err="1" smtClean="0"/>
              <a:t>Roessner</a:t>
            </a:r>
            <a:r>
              <a:rPr lang="en-US" dirty="0" smtClean="0"/>
              <a:t> 2009), increase retention (</a:t>
            </a:r>
            <a:r>
              <a:rPr lang="en-US" dirty="0" err="1" smtClean="0"/>
              <a:t>Hawtrey</a:t>
            </a:r>
            <a:r>
              <a:rPr lang="en-US" dirty="0" smtClean="0"/>
              <a:t> 2007)</a:t>
            </a:r>
          </a:p>
          <a:p>
            <a:r>
              <a:rPr lang="en-US" dirty="0" smtClean="0"/>
              <a:t>Mirrors teamwork practiced in industry (Beard &amp; </a:t>
            </a:r>
            <a:r>
              <a:rPr lang="en-US" dirty="0" err="1" smtClean="0"/>
              <a:t>Tarpening</a:t>
            </a:r>
            <a:r>
              <a:rPr lang="en-US" dirty="0" smtClean="0"/>
              <a:t>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447800"/>
            <a:ext cx="7100944" cy="1295400"/>
          </a:xfrm>
        </p:spPr>
        <p:txBody>
          <a:bodyPr>
            <a:noAutofit/>
          </a:bodyPr>
          <a:lstStyle/>
          <a:p>
            <a:r>
              <a:rPr lang="en-US" dirty="0" smtClean="0"/>
              <a:t>COMM 337 </a:t>
            </a:r>
            <a:br>
              <a:rPr lang="en-US" dirty="0" smtClean="0"/>
            </a:br>
            <a:r>
              <a:rPr lang="en-US" dirty="0" smtClean="0"/>
              <a:t>Multimedia Commercial Production for Ad/PR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70866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3 advertising/video short-term projects</a:t>
            </a:r>
          </a:p>
          <a:p>
            <a:r>
              <a:rPr lang="en-US" dirty="0" smtClean="0"/>
              <a:t>1 service learning semester-long project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543800" cy="1143000"/>
          </a:xfrm>
        </p:spPr>
        <p:txBody>
          <a:bodyPr/>
          <a:lstStyle/>
          <a:p>
            <a:r>
              <a:rPr lang="en-US" dirty="0" smtClean="0"/>
              <a:t>Service Learning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467600" cy="3508977"/>
          </a:xfrm>
        </p:spPr>
        <p:txBody>
          <a:bodyPr>
            <a:noAutofit/>
          </a:bodyPr>
          <a:lstStyle/>
          <a:p>
            <a:r>
              <a:rPr lang="en-US" dirty="0" smtClean="0"/>
              <a:t>Work in teams</a:t>
            </a:r>
          </a:p>
          <a:p>
            <a:r>
              <a:rPr lang="en-US" dirty="0"/>
              <a:t>F</a:t>
            </a:r>
            <a:r>
              <a:rPr lang="en-US" dirty="0" smtClean="0"/>
              <a:t>ind a nonprofit to collaborate with</a:t>
            </a:r>
          </a:p>
          <a:p>
            <a:r>
              <a:rPr lang="en-US" dirty="0"/>
              <a:t>D</a:t>
            </a:r>
            <a:r>
              <a:rPr lang="en-US" dirty="0" smtClean="0"/>
              <a:t>evelop 2 pieces:</a:t>
            </a:r>
          </a:p>
          <a:p>
            <a:pPr lvl="1"/>
            <a:r>
              <a:rPr lang="en-US" sz="2400" dirty="0" smtClean="0"/>
              <a:t>30- or 60-second Public Service Announcement (PSA)</a:t>
            </a:r>
          </a:p>
          <a:p>
            <a:pPr lvl="1"/>
            <a:r>
              <a:rPr lang="en-US" sz="2400" dirty="0" smtClean="0"/>
              <a:t>2 to 5 minute video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543800" cy="1143000"/>
          </a:xfrm>
        </p:spPr>
        <p:txBody>
          <a:bodyPr/>
          <a:lstStyle/>
          <a:p>
            <a:r>
              <a:rPr lang="en-US" dirty="0" smtClean="0"/>
              <a:t>Service Learning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239000" cy="3886200"/>
          </a:xfrm>
        </p:spPr>
        <p:txBody>
          <a:bodyPr>
            <a:noAutofit/>
          </a:bodyPr>
          <a:lstStyle/>
          <a:p>
            <a:r>
              <a:rPr lang="en-US" dirty="0" smtClean="0"/>
              <a:t>Work through advertising process</a:t>
            </a:r>
          </a:p>
          <a:p>
            <a:r>
              <a:rPr lang="en-US" dirty="0" smtClean="0"/>
              <a:t>Meet with client as needed</a:t>
            </a:r>
          </a:p>
          <a:p>
            <a:r>
              <a:rPr lang="en-US" dirty="0" smtClean="0"/>
              <a:t>Research and understand organization’s mission, business, needs, constituents, and audiences</a:t>
            </a:r>
          </a:p>
        </p:txBody>
      </p:sp>
    </p:spTree>
    <p:extLst>
      <p:ext uri="{BB962C8B-B14F-4D97-AF65-F5344CB8AC3E}">
        <p14:creationId xmlns:p14="http://schemas.microsoft.com/office/powerpoint/2010/main" val="39779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543800" cy="1143000"/>
          </a:xfrm>
        </p:spPr>
        <p:txBody>
          <a:bodyPr/>
          <a:lstStyle/>
          <a:p>
            <a:r>
              <a:rPr lang="en-US" dirty="0" smtClean="0"/>
              <a:t>Service Learning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696200" cy="3810000"/>
          </a:xfrm>
        </p:spPr>
        <p:txBody>
          <a:bodyPr>
            <a:noAutofit/>
          </a:bodyPr>
          <a:lstStyle/>
          <a:p>
            <a:r>
              <a:rPr lang="en-US" dirty="0" smtClean="0"/>
              <a:t>Develop creative brief</a:t>
            </a:r>
          </a:p>
          <a:p>
            <a:r>
              <a:rPr lang="en-US" dirty="0" smtClean="0"/>
              <a:t>Create storyboard/script</a:t>
            </a:r>
          </a:p>
          <a:p>
            <a:r>
              <a:rPr lang="en-US" dirty="0" smtClean="0"/>
              <a:t>Find and schedule talent, voiceovers, wardrobe, props, etc.</a:t>
            </a:r>
          </a:p>
          <a:p>
            <a:r>
              <a:rPr lang="en-US" dirty="0" smtClean="0"/>
              <a:t>Film and edit</a:t>
            </a:r>
          </a:p>
          <a:p>
            <a:r>
              <a:rPr lang="en-US" dirty="0"/>
              <a:t>P</a:t>
            </a:r>
            <a:r>
              <a:rPr lang="en-US" dirty="0" smtClean="0"/>
              <a:t>resent rough and fine cuts in critiques</a:t>
            </a:r>
            <a:endParaRPr lang="en-US" dirty="0"/>
          </a:p>
          <a:p>
            <a:r>
              <a:rPr lang="en-US" dirty="0" smtClean="0"/>
              <a:t>Screen final cut and submit written business-style memo</a:t>
            </a:r>
          </a:p>
        </p:txBody>
      </p:sp>
    </p:spTree>
    <p:extLst>
      <p:ext uri="{BB962C8B-B14F-4D97-AF65-F5344CB8AC3E}">
        <p14:creationId xmlns:p14="http://schemas.microsoft.com/office/powerpoint/2010/main" val="222645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1286</TotalTime>
  <Words>707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Service Learning for Communicators and Other Fields with a Mission</vt:lpstr>
      <vt:lpstr>Learning Outcomes</vt:lpstr>
      <vt:lpstr>Challenges</vt:lpstr>
      <vt:lpstr>Objectives</vt:lpstr>
      <vt:lpstr>Experiential Learning Benefits</vt:lpstr>
      <vt:lpstr>COMM 337  Multimedia Commercial Production for Ad/PR</vt:lpstr>
      <vt:lpstr>Service Learning Assignment</vt:lpstr>
      <vt:lpstr>Service Learning Assignment</vt:lpstr>
      <vt:lpstr>Service Learning Assignment</vt:lpstr>
      <vt:lpstr>Service Learning Assignment</vt:lpstr>
      <vt:lpstr>Organizations</vt:lpstr>
      <vt:lpstr>Examples</vt:lpstr>
      <vt:lpstr>Student Reflections (n=10)</vt:lpstr>
      <vt:lpstr>Student Reflections</vt:lpstr>
      <vt:lpstr>Student Reflections</vt:lpstr>
      <vt:lpstr>Student Reflections</vt:lpstr>
      <vt:lpstr>Instructor reflections – </vt:lpstr>
      <vt:lpstr>Implications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Teaching Creative Applications for Advertising and Public Relations</dc:title>
  <dc:creator>Pamela K Morris</dc:creator>
  <cp:lastModifiedBy>Crisp, Ryan</cp:lastModifiedBy>
  <cp:revision>188</cp:revision>
  <cp:lastPrinted>2015-01-07T20:06:55Z</cp:lastPrinted>
  <dcterms:created xsi:type="dcterms:W3CDTF">2006-08-16T00:00:00Z</dcterms:created>
  <dcterms:modified xsi:type="dcterms:W3CDTF">2015-01-13T16:31:05Z</dcterms:modified>
</cp:coreProperties>
</file>