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6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6" roundtripDataSignature="AMtx7mgcbWDvbIJSJmQ5YHLwqWXgYVkz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customschemas.google.com/relationships/presentationmetadata" Target="metadata"/><Relationship Id="rId25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" name="Google Shape;15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9" name="Google Shape;22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2" name="Google Shape;24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u="none"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b60d23c24b_2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gb60d23c24b_2_9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b60d23c24b_2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gb60d23c24b_2_9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b60d23c24b_2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gb60d23c24b_2_10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b60d23c24b_2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gb60d23c24b_2_10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b60d23c24b_2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gb60d23c24b_2_1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b60d23c24b_2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gb60d23c24b_2_1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b60d23c24b_2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gb60d23c24b_2_1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b60d23c24b_2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gb60d23c24b_2_1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aa1b1b646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aa1b1b646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>
                <a:solidFill>
                  <a:schemeClr val="lt1"/>
                </a:solidFill>
              </a:rPr>
              <a:t>(1 of 2)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b3afcffb4b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b3afcffb4b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aa1b1b646b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aa1b1b646b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5" name="Google Shape;19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0" name="Google Shape;22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0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0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4">
  <p:cSld name="AUTOLAYOUT_5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4b1858c05_0_13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11294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2" name="Google Shape;52;gb4b1858c05_0_138"/>
          <p:cNvGrpSpPr/>
          <p:nvPr/>
        </p:nvGrpSpPr>
        <p:grpSpPr>
          <a:xfrm>
            <a:off x="0" y="4510813"/>
            <a:ext cx="9144000" cy="150575"/>
            <a:chOff x="0" y="3797750"/>
            <a:chExt cx="9144000" cy="150575"/>
          </a:xfrm>
        </p:grpSpPr>
        <p:cxnSp>
          <p:nvCxnSpPr>
            <p:cNvPr id="53" name="Google Shape;53;gb4b1858c05_0_138"/>
            <p:cNvCxnSpPr/>
            <p:nvPr/>
          </p:nvCxnSpPr>
          <p:spPr>
            <a:xfrm>
              <a:off x="0" y="3797750"/>
              <a:ext cx="9144000" cy="0"/>
            </a:xfrm>
            <a:prstGeom prst="straightConnector1">
              <a:avLst/>
            </a:prstGeom>
            <a:noFill/>
            <a:ln cap="flat" cmpd="sng" w="19050">
              <a:solidFill>
                <a:srgbClr val="90A4A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4" name="Google Shape;54;gb4b1858c05_0_138"/>
            <p:cNvCxnSpPr/>
            <p:nvPr/>
          </p:nvCxnSpPr>
          <p:spPr>
            <a:xfrm>
              <a:off x="0" y="3948325"/>
              <a:ext cx="9144000" cy="0"/>
            </a:xfrm>
            <a:prstGeom prst="straightConnector1">
              <a:avLst/>
            </a:prstGeom>
            <a:noFill/>
            <a:ln cap="flat" cmpd="sng" w="19050">
              <a:solidFill>
                <a:srgbClr val="90A4A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5" name="Google Shape;55;gb4b1858c05_0_138"/>
            <p:cNvCxnSpPr/>
            <p:nvPr/>
          </p:nvCxnSpPr>
          <p:spPr>
            <a:xfrm>
              <a:off x="0" y="3873038"/>
              <a:ext cx="9144000" cy="0"/>
            </a:xfrm>
            <a:prstGeom prst="straightConnector1">
              <a:avLst/>
            </a:prstGeom>
            <a:noFill/>
            <a:ln cap="flat" cmpd="sng" w="19050">
              <a:solidFill>
                <a:srgbClr val="90A4AE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56" name="Google Shape;56;gb4b1858c05_0_1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57" name="Google Shape;57;gb4b1858c05_0_138"/>
          <p:cNvSpPr txBox="1"/>
          <p:nvPr>
            <p:ph idx="1" type="body"/>
          </p:nvPr>
        </p:nvSpPr>
        <p:spPr>
          <a:xfrm>
            <a:off x="311700" y="1152475"/>
            <a:ext cx="8520600" cy="32238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●"/>
              <a:defRPr sz="1600">
                <a:solidFill>
                  <a:srgbClr val="FFFFFF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400">
                <a:solidFill>
                  <a:srgbClr val="FFFFFF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400">
                <a:solidFill>
                  <a:srgbClr val="FFFFFF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400">
                <a:solidFill>
                  <a:srgbClr val="FFFFFF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400">
                <a:solidFill>
                  <a:srgbClr val="FFFFFF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400">
                <a:solidFill>
                  <a:srgbClr val="FFFFFF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400">
                <a:solidFill>
                  <a:srgbClr val="FFFFFF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400">
                <a:solidFill>
                  <a:srgbClr val="FFFFFF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Char char="■"/>
              <a:defRPr sz="14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58" name="Google Shape;58;gb4b1858c05_0_1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AUTOLAYOUT_6">
    <p:bg>
      <p:bgPr>
        <a:solidFill>
          <a:srgbClr val="FFFFFF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b4b1858c05_0_40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52A4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gb4b1858c05_0_402"/>
          <p:cNvSpPr/>
          <p:nvPr/>
        </p:nvSpPr>
        <p:spPr>
          <a:xfrm>
            <a:off x="480750" y="483125"/>
            <a:ext cx="752100" cy="752100"/>
          </a:xfrm>
          <a:prstGeom prst="rect">
            <a:avLst/>
          </a:prstGeom>
          <a:solidFill>
            <a:srgbClr val="F50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gb4b1858c05_0_402"/>
          <p:cNvSpPr/>
          <p:nvPr/>
        </p:nvSpPr>
        <p:spPr>
          <a:xfrm>
            <a:off x="840117" y="838676"/>
            <a:ext cx="752100" cy="752100"/>
          </a:xfrm>
          <a:prstGeom prst="rect">
            <a:avLst/>
          </a:prstGeom>
          <a:solidFill>
            <a:srgbClr val="FFFFFF">
              <a:alpha val="705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gb4b1858c05_0_402"/>
          <p:cNvSpPr txBox="1"/>
          <p:nvPr>
            <p:ph type="ctrTitle"/>
          </p:nvPr>
        </p:nvSpPr>
        <p:spPr>
          <a:xfrm>
            <a:off x="2038350" y="647700"/>
            <a:ext cx="59949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b="1" sz="60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b="1" sz="60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b="1" sz="60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b="1" sz="60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b="1" sz="60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b="1" sz="60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b="1" sz="60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b="1" sz="60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b="1" sz="60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64" name="Google Shape;64;gb4b1858c05_0_40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AUTOLAYOUT_7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b4b1858c05_0_40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11294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7" name="Google Shape;67;gb4b1858c05_0_408"/>
          <p:cNvGrpSpPr/>
          <p:nvPr/>
        </p:nvGrpSpPr>
        <p:grpSpPr>
          <a:xfrm>
            <a:off x="0" y="4510813"/>
            <a:ext cx="9144000" cy="150575"/>
            <a:chOff x="0" y="3797750"/>
            <a:chExt cx="9144000" cy="150575"/>
          </a:xfrm>
        </p:grpSpPr>
        <p:cxnSp>
          <p:nvCxnSpPr>
            <p:cNvPr id="68" name="Google Shape;68;gb4b1858c05_0_408"/>
            <p:cNvCxnSpPr/>
            <p:nvPr/>
          </p:nvCxnSpPr>
          <p:spPr>
            <a:xfrm>
              <a:off x="0" y="3797750"/>
              <a:ext cx="9144000" cy="0"/>
            </a:xfrm>
            <a:prstGeom prst="straightConnector1">
              <a:avLst/>
            </a:prstGeom>
            <a:noFill/>
            <a:ln cap="flat" cmpd="sng" w="19050">
              <a:solidFill>
                <a:srgbClr val="90A4A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9" name="Google Shape;69;gb4b1858c05_0_408"/>
            <p:cNvCxnSpPr/>
            <p:nvPr/>
          </p:nvCxnSpPr>
          <p:spPr>
            <a:xfrm>
              <a:off x="0" y="3948325"/>
              <a:ext cx="9144000" cy="0"/>
            </a:xfrm>
            <a:prstGeom prst="straightConnector1">
              <a:avLst/>
            </a:prstGeom>
            <a:noFill/>
            <a:ln cap="flat" cmpd="sng" w="19050">
              <a:solidFill>
                <a:srgbClr val="90A4AE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70" name="Google Shape;70;gb4b1858c05_0_408"/>
            <p:cNvCxnSpPr/>
            <p:nvPr/>
          </p:nvCxnSpPr>
          <p:spPr>
            <a:xfrm>
              <a:off x="0" y="3873038"/>
              <a:ext cx="9144000" cy="0"/>
            </a:xfrm>
            <a:prstGeom prst="straightConnector1">
              <a:avLst/>
            </a:prstGeom>
            <a:noFill/>
            <a:ln cap="flat" cmpd="sng" w="19050">
              <a:solidFill>
                <a:srgbClr val="90A4AE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71" name="Google Shape;71;gb4b1858c05_0_40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 sz="32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72" name="Google Shape;72;gb4b1858c05_0_408"/>
          <p:cNvSpPr txBox="1"/>
          <p:nvPr>
            <p:ph idx="1" type="body"/>
          </p:nvPr>
        </p:nvSpPr>
        <p:spPr>
          <a:xfrm>
            <a:off x="311700" y="1152475"/>
            <a:ext cx="8520600" cy="32238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●"/>
              <a:defRPr sz="1600">
                <a:solidFill>
                  <a:srgbClr val="FFFFFF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400">
                <a:solidFill>
                  <a:srgbClr val="FFFFFF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400">
                <a:solidFill>
                  <a:srgbClr val="FFFFFF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400">
                <a:solidFill>
                  <a:srgbClr val="FFFFFF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400">
                <a:solidFill>
                  <a:srgbClr val="FFFFFF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400">
                <a:solidFill>
                  <a:srgbClr val="FFFFFF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400">
                <a:solidFill>
                  <a:srgbClr val="FFFFFF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400">
                <a:solidFill>
                  <a:srgbClr val="FFFFFF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Char char="■"/>
              <a:defRPr sz="14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73" name="Google Shape;73;gb4b1858c05_0_40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3">
  <p:cSld name="AUTOLAYOUT_12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b4b1858c05_0_70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11294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6" name="Google Shape;76;gb4b1858c05_0_702"/>
          <p:cNvPicPr preferRelativeResize="0"/>
          <p:nvPr/>
        </p:nvPicPr>
        <p:blipFill rotWithShape="1">
          <a:blip r:embed="rId2">
            <a:alphaModFix/>
          </a:blip>
          <a:srcRect b="0" l="38684" r="0" t="0"/>
          <a:stretch/>
        </p:blipFill>
        <p:spPr>
          <a:xfrm>
            <a:off x="2291" y="1007350"/>
            <a:ext cx="1272100" cy="3128806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gb4b1858c05_0_702"/>
          <p:cNvSpPr txBox="1"/>
          <p:nvPr>
            <p:ph type="ctrTitle"/>
          </p:nvPr>
        </p:nvSpPr>
        <p:spPr>
          <a:xfrm>
            <a:off x="1884750" y="711325"/>
            <a:ext cx="6947700" cy="996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78" name="Google Shape;78;gb4b1858c05_0_702"/>
          <p:cNvSpPr txBox="1"/>
          <p:nvPr>
            <p:ph idx="1" type="body"/>
          </p:nvPr>
        </p:nvSpPr>
        <p:spPr>
          <a:xfrm>
            <a:off x="1884750" y="1825575"/>
            <a:ext cx="6947700" cy="27432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●"/>
              <a:defRPr sz="1600">
                <a:solidFill>
                  <a:srgbClr val="FFFFFF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400">
                <a:solidFill>
                  <a:srgbClr val="FFFFFF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400">
                <a:solidFill>
                  <a:srgbClr val="FFFFFF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400">
                <a:solidFill>
                  <a:srgbClr val="FFFFFF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400">
                <a:solidFill>
                  <a:srgbClr val="FFFFFF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400">
                <a:solidFill>
                  <a:srgbClr val="FFFFFF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400">
                <a:solidFill>
                  <a:srgbClr val="FFFFFF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400">
                <a:solidFill>
                  <a:srgbClr val="FFFFFF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Char char="■"/>
              <a:defRPr sz="14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79" name="Google Shape;79;gb4b1858c05_0_70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b60d23c24b_2_6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8" name="Google Shape;88;gb60d23c24b_2_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9" name="Google Shape;89;gb60d23c24b_2_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0" name="Google Shape;90;gb60d23c24b_2_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b60d23c24b_2_11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3" name="Google Shape;93;gb60d23c24b_2_11"/>
          <p:cNvSpPr txBox="1"/>
          <p:nvPr>
            <p:ph idx="1" type="subTitle"/>
          </p:nvPr>
        </p:nvSpPr>
        <p:spPr>
          <a:xfrm>
            <a:off x="1143000" y="2701528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94" name="Google Shape;94;gb60d23c24b_2_1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5" name="Google Shape;95;gb60d23c24b_2_1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6" name="Google Shape;96;gb60d23c24b_2_1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b60d23c24b_2_17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9" name="Google Shape;99;gb60d23c24b_2_17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0" name="Google Shape;100;gb60d23c24b_2_17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gb60d23c24b_2_17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2" name="Google Shape;102;gb60d23c24b_2_17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b60d23c24b_2_23"/>
          <p:cNvSpPr txBox="1"/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5" name="Google Shape;105;gb60d23c24b_2_23"/>
          <p:cNvSpPr txBox="1"/>
          <p:nvPr>
            <p:ph idx="1" type="body"/>
          </p:nvPr>
        </p:nvSpPr>
        <p:spPr>
          <a:xfrm>
            <a:off x="623888" y="3442097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gb60d23c24b_2_2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7" name="Google Shape;107;gb60d23c24b_2_2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8" name="Google Shape;108;gb60d23c24b_2_2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b60d23c24b_2_29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1" name="Google Shape;111;gb60d23c24b_2_29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2" name="Google Shape;112;gb60d23c24b_2_29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3" name="Google Shape;113;gb60d23c24b_2_29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4" name="Google Shape;114;gb60d23c24b_2_2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5" name="Google Shape;115;gb60d23c24b_2_29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60d23c24b_2_36"/>
          <p:cNvSpPr txBox="1"/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8" name="Google Shape;118;gb60d23c24b_2_36"/>
          <p:cNvSpPr txBox="1"/>
          <p:nvPr>
            <p:ph idx="1" type="body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19" name="Google Shape;119;gb60d23c24b_2_36"/>
          <p:cNvSpPr txBox="1"/>
          <p:nvPr>
            <p:ph idx="2" type="body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0" name="Google Shape;120;gb60d23c24b_2_36"/>
          <p:cNvSpPr txBox="1"/>
          <p:nvPr>
            <p:ph idx="3" type="body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21" name="Google Shape;121;gb60d23c24b_2_36"/>
          <p:cNvSpPr txBox="1"/>
          <p:nvPr>
            <p:ph idx="4" type="body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2" name="Google Shape;122;gb60d23c24b_2_3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3" name="Google Shape;123;gb60d23c24b_2_3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4" name="Google Shape;124;gb60d23c24b_2_3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b60d23c24b_2_45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7" name="Google Shape;127;gb60d23c24b_2_4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8" name="Google Shape;128;gb60d23c24b_2_45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b60d23c24b_2_49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1" name="Google Shape;131;gb60d23c24b_2_49"/>
          <p:cNvSpPr txBox="1"/>
          <p:nvPr>
            <p:ph idx="1" type="body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32" name="Google Shape;132;gb60d23c24b_2_49"/>
          <p:cNvSpPr txBox="1"/>
          <p:nvPr>
            <p:ph idx="2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33" name="Google Shape;133;gb60d23c24b_2_49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4" name="Google Shape;134;gb60d23c24b_2_4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5" name="Google Shape;135;gb60d23c24b_2_49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b60d23c24b_2_56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8" name="Google Shape;138;gb60d23c24b_2_56"/>
          <p:cNvSpPr/>
          <p:nvPr>
            <p:ph idx="2" type="pic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9" name="Google Shape;139;gb60d23c24b_2_56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40" name="Google Shape;140;gb60d23c24b_2_5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1" name="Google Shape;141;gb60d23c24b_2_5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2" name="Google Shape;142;gb60d23c24b_2_5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b60d23c24b_2_63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5" name="Google Shape;145;gb60d23c24b_2_63"/>
          <p:cNvSpPr txBox="1"/>
          <p:nvPr>
            <p:ph idx="1" type="body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46" name="Google Shape;146;gb60d23c24b_2_6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7" name="Google Shape;147;gb60d23c24b_2_6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8" name="Google Shape;148;gb60d23c24b_2_6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b60d23c24b_2_69"/>
          <p:cNvSpPr txBox="1"/>
          <p:nvPr>
            <p:ph type="title"/>
          </p:nvPr>
        </p:nvSpPr>
        <p:spPr>
          <a:xfrm rot="5400000">
            <a:off x="5350073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1" name="Google Shape;151;gb60d23c24b_2_69"/>
          <p:cNvSpPr txBox="1"/>
          <p:nvPr>
            <p:ph idx="1" type="body"/>
          </p:nvPr>
        </p:nvSpPr>
        <p:spPr>
          <a:xfrm rot="5400000">
            <a:off x="1349573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52" name="Google Shape;152;gb60d23c24b_2_69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3" name="Google Shape;153;gb60d23c24b_2_6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4" name="Google Shape;154;gb60d23c24b_2_69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6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6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7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8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8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3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5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b60d23c24b_2_0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82" name="Google Shape;82;gb60d23c24b_2_0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gb60d23c24b_2_0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gb60d23c24b_2_0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gb60d23c24b_2_0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-US" sz="4500"/>
              <a:t>Responsiveness and Reflexivity in Everyday Pedagogy</a:t>
            </a:r>
            <a:endParaRPr sz="4500"/>
          </a:p>
        </p:txBody>
      </p:sp>
      <p:sp>
        <p:nvSpPr>
          <p:cNvPr id="160" name="Google Shape;160;p1"/>
          <p:cNvSpPr txBox="1"/>
          <p:nvPr>
            <p:ph idx="1" type="subTitle"/>
          </p:nvPr>
        </p:nvSpPr>
        <p:spPr>
          <a:xfrm>
            <a:off x="311700" y="321017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FOTL January 14, 2021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Joerg Zimmermann, Ph.D.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Abha Rai, Ph.D., M.S.W.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D. Castro, Ph.D Candidate, M.Ed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7"/>
          <p:cNvSpPr txBox="1"/>
          <p:nvPr/>
        </p:nvSpPr>
        <p:spPr>
          <a:xfrm>
            <a:off x="0" y="1"/>
            <a:ext cx="9144000" cy="80873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Classroom community</a:t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7"/>
          <p:cNvSpPr/>
          <p:nvPr/>
        </p:nvSpPr>
        <p:spPr>
          <a:xfrm rot="5400000">
            <a:off x="250715" y="862661"/>
            <a:ext cx="3435319" cy="3579680"/>
          </a:xfrm>
          <a:prstGeom prst="snip2DiagRect">
            <a:avLst>
              <a:gd fmla="val 0" name="adj1"/>
              <a:gd fmla="val 16667" name="adj2"/>
            </a:avLst>
          </a:prstGeom>
          <a:noFill/>
          <a:ln cap="flat" cmpd="sng" w="19050">
            <a:solidFill>
              <a:schemeClr val="accent5"/>
            </a:solidFill>
            <a:prstDash val="dash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"/>
          <p:cNvSpPr/>
          <p:nvPr/>
        </p:nvSpPr>
        <p:spPr>
          <a:xfrm rot="5400000">
            <a:off x="546304" y="1348149"/>
            <a:ext cx="3364599" cy="3502444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lt1"/>
          </a:solidFill>
          <a:ln cap="flat" cmpd="sng" w="19050">
            <a:solidFill>
              <a:srgbClr val="EF8600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53990" lvl="0" marL="34289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7"/>
          <p:cNvSpPr/>
          <p:nvPr/>
        </p:nvSpPr>
        <p:spPr>
          <a:xfrm>
            <a:off x="814873" y="1005561"/>
            <a:ext cx="286760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In-class Discussions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7"/>
          <p:cNvSpPr txBox="1"/>
          <p:nvPr>
            <p:ph type="title"/>
          </p:nvPr>
        </p:nvSpPr>
        <p:spPr>
          <a:xfrm>
            <a:off x="814873" y="1952451"/>
            <a:ext cx="3164954" cy="289994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br>
              <a:rPr b="1" lang="en-US" sz="2800" u="sng"/>
            </a:br>
            <a:br>
              <a:rPr lang="en-US" sz="2800"/>
            </a:br>
            <a:r>
              <a:rPr lang="en-US" sz="1800"/>
              <a:t>Begin in-class discussions with ice-breakers to engage all students</a:t>
            </a:r>
            <a:br>
              <a:rPr lang="en-US" sz="1800"/>
            </a:br>
            <a:br>
              <a:rPr lang="en-US" sz="1800"/>
            </a:br>
            <a:r>
              <a:rPr lang="en-US" sz="1800"/>
              <a:t>In-class journaling and prompts</a:t>
            </a:r>
            <a:br>
              <a:rPr lang="en-US" sz="2800"/>
            </a:br>
            <a:br>
              <a:rPr lang="en-US" sz="2800"/>
            </a:br>
            <a:br>
              <a:rPr lang="en-US" sz="2800"/>
            </a:br>
            <a:br>
              <a:rPr lang="en-US" sz="2800"/>
            </a:br>
            <a:br>
              <a:rPr lang="en-US" sz="2800"/>
            </a:br>
            <a:br>
              <a:rPr lang="en-US" sz="2800"/>
            </a:br>
            <a:endParaRPr sz="2800"/>
          </a:p>
        </p:txBody>
      </p:sp>
      <p:sp>
        <p:nvSpPr>
          <p:cNvPr id="236" name="Google Shape;236;p7"/>
          <p:cNvSpPr/>
          <p:nvPr/>
        </p:nvSpPr>
        <p:spPr>
          <a:xfrm rot="5400000">
            <a:off x="4807164" y="862660"/>
            <a:ext cx="3435319" cy="3579680"/>
          </a:xfrm>
          <a:prstGeom prst="snip2DiagRect">
            <a:avLst>
              <a:gd fmla="val 0" name="adj1"/>
              <a:gd fmla="val 16667" name="adj2"/>
            </a:avLst>
          </a:prstGeom>
          <a:noFill/>
          <a:ln cap="flat" cmpd="sng" w="19050">
            <a:solidFill>
              <a:schemeClr val="accent5"/>
            </a:solidFill>
            <a:prstDash val="dash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7"/>
          <p:cNvSpPr/>
          <p:nvPr/>
        </p:nvSpPr>
        <p:spPr>
          <a:xfrm rot="5400000">
            <a:off x="5102753" y="1348148"/>
            <a:ext cx="3364599" cy="3502444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lt1"/>
          </a:solidFill>
          <a:ln cap="flat" cmpd="sng" w="19050">
            <a:solidFill>
              <a:srgbClr val="EF8600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53990" lvl="0" marL="34289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7"/>
          <p:cNvSpPr/>
          <p:nvPr/>
        </p:nvSpPr>
        <p:spPr>
          <a:xfrm>
            <a:off x="5371322" y="1005560"/>
            <a:ext cx="286760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Formative Assessment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7"/>
          <p:cNvSpPr txBox="1"/>
          <p:nvPr/>
        </p:nvSpPr>
        <p:spPr>
          <a:xfrm>
            <a:off x="5188068" y="2100200"/>
            <a:ext cx="3193968" cy="260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28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28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28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 questionnaire at the beginning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Ongoing student assessments about the content and teaching style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"/>
          <p:cNvSpPr/>
          <p:nvPr/>
        </p:nvSpPr>
        <p:spPr>
          <a:xfrm>
            <a:off x="380954" y="1603000"/>
            <a:ext cx="8489348" cy="627763"/>
          </a:xfrm>
          <a:prstGeom prst="rect">
            <a:avLst/>
          </a:prstGeom>
          <a:gradFill>
            <a:gsLst>
              <a:gs pos="0">
                <a:srgbClr val="FFAE23"/>
              </a:gs>
              <a:gs pos="100000">
                <a:srgbClr val="FFCE6C"/>
              </a:gs>
            </a:gsLst>
            <a:lin ang="16200000" scaled="0"/>
          </a:gradFill>
          <a:ln cap="flat" cmpd="sng" w="9525">
            <a:solidFill>
              <a:srgbClr val="FDA73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"/>
          <p:cNvSpPr txBox="1"/>
          <p:nvPr>
            <p:ph type="title"/>
          </p:nvPr>
        </p:nvSpPr>
        <p:spPr>
          <a:xfrm>
            <a:off x="178535" y="1502780"/>
            <a:ext cx="4393465" cy="327340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br>
              <a:rPr lang="en-US" sz="2800"/>
            </a:br>
            <a:br>
              <a:rPr lang="en-US" sz="2800"/>
            </a:br>
            <a:br>
              <a:rPr lang="en-US" sz="2800"/>
            </a:br>
            <a:br>
              <a:rPr lang="en-US" sz="2800"/>
            </a:br>
            <a:br>
              <a:rPr lang="en-US" sz="2800"/>
            </a:br>
            <a:br>
              <a:rPr lang="en-US" sz="2800"/>
            </a:br>
            <a:br>
              <a:rPr lang="en-US" sz="2800"/>
            </a:br>
            <a:endParaRPr sz="2800"/>
          </a:p>
        </p:txBody>
      </p:sp>
      <p:sp>
        <p:nvSpPr>
          <p:cNvPr id="246" name="Google Shape;246;p8"/>
          <p:cNvSpPr txBox="1"/>
          <p:nvPr/>
        </p:nvSpPr>
        <p:spPr>
          <a:xfrm>
            <a:off x="0" y="190304"/>
            <a:ext cx="9144000" cy="107174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Strategies on building an inclusive classroom community</a:t>
            </a:r>
            <a:endParaRPr/>
          </a:p>
        </p:txBody>
      </p:sp>
      <p:sp>
        <p:nvSpPr>
          <p:cNvPr id="247" name="Google Shape;247;p8"/>
          <p:cNvSpPr txBox="1"/>
          <p:nvPr/>
        </p:nvSpPr>
        <p:spPr>
          <a:xfrm>
            <a:off x="380955" y="1188098"/>
            <a:ext cx="8489348" cy="327340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1" i="0" sz="2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r>
              <a:t/>
            </a:r>
            <a:endParaRPr b="1" i="0" sz="2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1" i="0" sz="2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Continued Engagement Outside the Classroom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Non-office hours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Suggest topics for in-class discussion that may not come up during in-class discussion</a:t>
            </a:r>
            <a:b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8" name="Google Shape;24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3417" y="40934"/>
            <a:ext cx="8808097" cy="13213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b60d23c24b_2_92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 sz="4400"/>
              <a:t>Cultural Validation</a:t>
            </a:r>
            <a:endParaRPr sz="4400"/>
          </a:p>
        </p:txBody>
      </p:sp>
      <p:sp>
        <p:nvSpPr>
          <p:cNvPr id="254" name="Google Shape;254;gb60d23c24b_2_92"/>
          <p:cNvSpPr/>
          <p:nvPr/>
        </p:nvSpPr>
        <p:spPr>
          <a:xfrm>
            <a:off x="1201994" y="1924319"/>
            <a:ext cx="6740013" cy="163891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students, especially from non-traditional backgrounds, “need progressive and sustained assistance to ensure they stay enrolled and graduate from college” </a:t>
            </a:r>
            <a:endParaRPr sz="13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L. Rendon (2002) “Community College Puente: A Validating Model of Education.” </a:t>
            </a:r>
            <a:r>
              <a:rPr i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Educational Policy</a:t>
            </a: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16, 4, 642-667 </a:t>
            </a:r>
            <a:endParaRPr sz="13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b60d23c24b_2_97"/>
          <p:cNvSpPr/>
          <p:nvPr/>
        </p:nvSpPr>
        <p:spPr>
          <a:xfrm>
            <a:off x="732586" y="519530"/>
            <a:ext cx="3531790" cy="478256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8DA9DB"/>
              </a:buClr>
              <a:buSzPts val="2000"/>
              <a:buFont typeface="Noto Sans Symbols"/>
              <a:buNone/>
            </a:pPr>
            <a:r>
              <a:rPr b="0"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“Traditional” Students </a:t>
            </a:r>
            <a:endParaRPr sz="1200"/>
          </a:p>
        </p:txBody>
      </p:sp>
      <p:sp>
        <p:nvSpPr>
          <p:cNvPr id="260" name="Google Shape;260;gb60d23c24b_2_97"/>
          <p:cNvSpPr/>
          <p:nvPr/>
        </p:nvSpPr>
        <p:spPr>
          <a:xfrm>
            <a:off x="242625" y="1285375"/>
            <a:ext cx="4225800" cy="35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85750" lvl="0" marL="266700" marR="0" rtl="0" algn="l">
              <a:spcBef>
                <a:spcPts val="0"/>
              </a:spcBef>
              <a:spcAft>
                <a:spcPts val="0"/>
              </a:spcAft>
              <a:buClr>
                <a:srgbClr val="8DA9DB"/>
              </a:buClr>
              <a:buSzPts val="1700"/>
              <a:buFont typeface="Noto Sans Symbols"/>
              <a:buChar char="●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white, middle- or upper-class students, not first in their family to attend college</a:t>
            </a:r>
            <a:endParaRPr sz="1300"/>
          </a:p>
          <a:p>
            <a:pPr indent="-285750" lvl="0" marL="266700" marR="0" rtl="0" algn="l">
              <a:spcBef>
                <a:spcPts val="1200"/>
              </a:spcBef>
              <a:spcAft>
                <a:spcPts val="0"/>
              </a:spcAft>
              <a:buClr>
                <a:srgbClr val="8DA9DB"/>
              </a:buClr>
              <a:buSzPts val="1700"/>
              <a:buFont typeface="Noto Sans Symbols"/>
              <a:buChar char="●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coming to the university with social and cultural capital </a:t>
            </a:r>
            <a:endParaRPr sz="1300"/>
          </a:p>
          <a:p>
            <a:pPr indent="-285750" lvl="0" marL="266700" marR="0" rtl="0" algn="l">
              <a:spcBef>
                <a:spcPts val="1200"/>
              </a:spcBef>
              <a:spcAft>
                <a:spcPts val="0"/>
              </a:spcAft>
              <a:buClr>
                <a:srgbClr val="8DA9DB"/>
              </a:buClr>
              <a:buSzPts val="1700"/>
              <a:buFont typeface="Noto Sans Symbols"/>
              <a:buChar char="●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is an expected rite of passage </a:t>
            </a:r>
            <a:endParaRPr sz="1300"/>
          </a:p>
          <a:p>
            <a:pPr indent="-285750" lvl="0" marL="266700" marR="0" rtl="0" algn="l">
              <a:spcBef>
                <a:spcPts val="1200"/>
              </a:spcBef>
              <a:spcAft>
                <a:spcPts val="0"/>
              </a:spcAft>
              <a:buClr>
                <a:srgbClr val="8DA9DB"/>
              </a:buClr>
              <a:buSzPts val="1700"/>
              <a:buFont typeface="Noto Sans Symbols"/>
              <a:buChar char="●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attended well sourced high schools and well educated teachers </a:t>
            </a:r>
            <a:endParaRPr sz="1300"/>
          </a:p>
          <a:p>
            <a:pPr indent="-285750" lvl="0" marL="266700" marR="0" rtl="0" algn="l">
              <a:spcBef>
                <a:spcPts val="1200"/>
              </a:spcBef>
              <a:spcAft>
                <a:spcPts val="0"/>
              </a:spcAft>
              <a:buClr>
                <a:srgbClr val="8DA9DB"/>
              </a:buClr>
              <a:buSzPts val="1700"/>
              <a:buFont typeface="Noto Sans Symbols"/>
              <a:buChar char="●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people in their lives see them as smart and on their way to being the next generation of leaders</a:t>
            </a:r>
            <a:endParaRPr sz="1300"/>
          </a:p>
        </p:txBody>
      </p:sp>
      <p:sp>
        <p:nvSpPr>
          <p:cNvPr id="261" name="Google Shape;261;gb60d23c24b_2_97"/>
          <p:cNvSpPr/>
          <p:nvPr/>
        </p:nvSpPr>
        <p:spPr>
          <a:xfrm>
            <a:off x="4727575" y="519531"/>
            <a:ext cx="3542110" cy="478256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8DA9DB"/>
              </a:buClr>
              <a:buSzPts val="2000"/>
              <a:buFont typeface="Noto Sans Symbols"/>
              <a:buNone/>
            </a:pPr>
            <a:r>
              <a:rPr b="0"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“Non-Traditional” Students</a:t>
            </a:r>
            <a:endParaRPr sz="1200"/>
          </a:p>
        </p:txBody>
      </p:sp>
      <p:sp>
        <p:nvSpPr>
          <p:cNvPr id="262" name="Google Shape;262;gb60d23c24b_2_97"/>
          <p:cNvSpPr/>
          <p:nvPr/>
        </p:nvSpPr>
        <p:spPr>
          <a:xfrm>
            <a:off x="4625375" y="1285375"/>
            <a:ext cx="4108800" cy="3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85750" lvl="0" marL="266700" marR="0" rtl="0" algn="l">
              <a:spcBef>
                <a:spcPts val="0"/>
              </a:spcBef>
              <a:spcAft>
                <a:spcPts val="0"/>
              </a:spcAft>
              <a:buClr>
                <a:srgbClr val="8DA9DB"/>
              </a:buClr>
              <a:buSzPts val="1700"/>
              <a:buFont typeface="Noto Sans Symbols"/>
              <a:buChar char="●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 income, working class, first in their family to attend college, students of color</a:t>
            </a:r>
            <a:endParaRPr sz="1300"/>
          </a:p>
          <a:p>
            <a:pPr indent="-285750" lvl="0" marL="266700" marR="0" rtl="0" algn="l">
              <a:spcBef>
                <a:spcPts val="1200"/>
              </a:spcBef>
              <a:spcAft>
                <a:spcPts val="0"/>
              </a:spcAft>
              <a:buClr>
                <a:srgbClr val="8DA9DB"/>
              </a:buClr>
              <a:buSzPts val="1700"/>
              <a:buFont typeface="Noto Sans Symbols"/>
              <a:buChar char="●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 have doubts about their ability to do well in college </a:t>
            </a:r>
            <a:endParaRPr sz="1300"/>
          </a:p>
          <a:p>
            <a:pPr indent="-285750" lvl="0" marL="266700" marR="0" rtl="0" algn="l">
              <a:spcBef>
                <a:spcPts val="1200"/>
              </a:spcBef>
              <a:spcAft>
                <a:spcPts val="0"/>
              </a:spcAft>
              <a:buClr>
                <a:srgbClr val="8DA9DB"/>
              </a:buClr>
              <a:buSzPts val="1700"/>
              <a:buFont typeface="Noto Sans Symbols"/>
              <a:buChar char="●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have been exposed to, or even pressured to consider more “realistic” educational and occupational choices </a:t>
            </a:r>
            <a:endParaRPr sz="1300"/>
          </a:p>
          <a:p>
            <a:pPr indent="-285750" lvl="0" marL="266700" marR="0" rtl="0" algn="l">
              <a:spcBef>
                <a:spcPts val="1200"/>
              </a:spcBef>
              <a:spcAft>
                <a:spcPts val="0"/>
              </a:spcAft>
              <a:buClr>
                <a:srgbClr val="8DA9DB"/>
              </a:buClr>
              <a:buSzPts val="1700"/>
              <a:buFont typeface="Noto Sans Symbols"/>
              <a:buChar char="●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attended low resourced high schools</a:t>
            </a:r>
            <a:endParaRPr sz="1300"/>
          </a:p>
          <a:p>
            <a:pPr indent="-285750" lvl="0" marL="266700" marR="0" rtl="0" algn="l">
              <a:spcBef>
                <a:spcPts val="1200"/>
              </a:spcBef>
              <a:spcAft>
                <a:spcPts val="0"/>
              </a:spcAft>
              <a:buClr>
                <a:srgbClr val="8DA9DB"/>
              </a:buClr>
              <a:buSzPts val="1700"/>
              <a:buFont typeface="Noto Sans Symbols"/>
              <a:buChar char="●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parents, while possibly emotionally supportive, may not be able to help students navigate the university or take full advantage of college </a:t>
            </a:r>
            <a:endParaRPr sz="13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b60d23c24b_2_104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 sz="4400"/>
              <a:t>Validation in Praxis</a:t>
            </a:r>
            <a:endParaRPr sz="4400"/>
          </a:p>
        </p:txBody>
      </p:sp>
      <p:sp>
        <p:nvSpPr>
          <p:cNvPr id="268" name="Google Shape;268;gb60d23c24b_2_104"/>
          <p:cNvSpPr txBox="1"/>
          <p:nvPr/>
        </p:nvSpPr>
        <p:spPr>
          <a:xfrm>
            <a:off x="1255725" y="1671489"/>
            <a:ext cx="6632700" cy="28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institutional agents, not students, are expected to take the first step to not only promote involvement but to affirm students as knowers and valuable members of the college community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L. Rendon (2002) “Community College Puente: A Validating Model of Education.” </a:t>
            </a:r>
            <a:r>
              <a:rPr i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Educational Policy</a:t>
            </a: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16, 4, 642-667 </a:t>
            </a:r>
            <a:endParaRPr sz="13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b60d23c24b_2_109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 sz="4400"/>
              <a:t>Validation in Praxis</a:t>
            </a:r>
            <a:endParaRPr sz="4400"/>
          </a:p>
        </p:txBody>
      </p:sp>
      <p:sp>
        <p:nvSpPr>
          <p:cNvPr id="274" name="Google Shape;274;gb60d23c24b_2_109"/>
          <p:cNvSpPr txBox="1"/>
          <p:nvPr/>
        </p:nvSpPr>
        <p:spPr>
          <a:xfrm>
            <a:off x="933466" y="1349235"/>
            <a:ext cx="74952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66700" lvl="0" marL="254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encourage: provide </a:t>
            </a:r>
            <a:r>
              <a:rPr lang="en-US" sz="20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positive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feedback, stress academic strength</a:t>
            </a:r>
            <a:endParaRPr sz="2000"/>
          </a:p>
          <a:p>
            <a:pPr indent="-266700" lvl="0" marL="254000" marR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individualize interactions and feedback and keep notes</a:t>
            </a:r>
            <a:endParaRPr sz="2000"/>
          </a:p>
          <a:p>
            <a:pPr indent="-266700" lvl="0" marL="254000" marR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actively connect students to campus services</a:t>
            </a:r>
            <a:endParaRPr sz="2000"/>
          </a:p>
          <a:p>
            <a:pPr indent="-266700" lvl="0" marL="254000" marR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affirm the value of student voice and experience</a:t>
            </a:r>
            <a:endParaRPr sz="2000"/>
          </a:p>
          <a:p>
            <a:pPr indent="-266700" lvl="0" marL="254000" marR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instant polling instead of calling on students (Sakai, TopHat, Poll Everywhere, iClicker)</a:t>
            </a:r>
            <a:endParaRPr sz="2000"/>
          </a:p>
          <a:p>
            <a:pPr indent="-266700" lvl="0" marL="254000" marR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schedule communication e.g. by students submitting unanswered questions at the end of each class or a free-write activity at the beginning of class</a:t>
            </a:r>
            <a:endParaRPr sz="2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b60d23c24b_2_11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 sz="3600"/>
              <a:t>Activities to Address and Recognize Student Identity</a:t>
            </a:r>
            <a:endParaRPr sz="3600"/>
          </a:p>
        </p:txBody>
      </p:sp>
      <p:sp>
        <p:nvSpPr>
          <p:cNvPr id="280" name="Google Shape;280;gb60d23c24b_2_114"/>
          <p:cNvSpPr txBox="1"/>
          <p:nvPr/>
        </p:nvSpPr>
        <p:spPr>
          <a:xfrm>
            <a:off x="628650" y="1561450"/>
            <a:ext cx="8154000" cy="28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66700" lvl="0" marL="254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“This could be me” – students search for and create profiles of faculty that share one or more aspects of their identity</a:t>
            </a:r>
            <a:endParaRPr sz="2000"/>
          </a:p>
          <a:p>
            <a:pPr indent="-139700" lvl="0" marL="254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6700" lvl="0" marL="254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“Potato and Patata” - students share scientific terms in their native languages</a:t>
            </a:r>
            <a:endParaRPr sz="2000"/>
          </a:p>
          <a:p>
            <a:pPr indent="-139700" lvl="0" marL="254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6700" lvl="0" marL="254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“I AM FROM” – students reflect on their identity by completing a poem template </a:t>
            </a:r>
            <a:endParaRPr sz="2000"/>
          </a:p>
          <a:p>
            <a:pPr indent="-139700" lvl="0" marL="254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6700" lvl="0" marL="254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“Digital Testimonio” – students record videos about their out-of-school life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Google Shape;285;gb60d23c24b_2_1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4996" y="420828"/>
            <a:ext cx="7347458" cy="4493573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gb60d23c24b_2_119"/>
          <p:cNvSpPr txBox="1"/>
          <p:nvPr/>
        </p:nvSpPr>
        <p:spPr>
          <a:xfrm>
            <a:off x="6644149" y="82589"/>
            <a:ext cx="2243355" cy="48474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Inspired by “Where I’m From”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 George Ella Lyon</a:t>
            </a:r>
            <a:endParaRPr sz="1100"/>
          </a:p>
        </p:txBody>
      </p:sp>
      <p:sp>
        <p:nvSpPr>
          <p:cNvPr id="287" name="Google Shape;287;gb60d23c24b_2_119"/>
          <p:cNvSpPr txBox="1"/>
          <p:nvPr/>
        </p:nvSpPr>
        <p:spPr>
          <a:xfrm>
            <a:off x="4759675" y="4843417"/>
            <a:ext cx="4384325" cy="30008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Marissa Vasquez, Asst. Professor, Cal State San Marcos</a:t>
            </a:r>
            <a:endParaRPr sz="11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Google Shape;292;gb60d23c24b_2_1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1631" y="245101"/>
            <a:ext cx="8480739" cy="4481848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gb60d23c24b_2_125"/>
          <p:cNvSpPr txBox="1"/>
          <p:nvPr/>
        </p:nvSpPr>
        <p:spPr>
          <a:xfrm>
            <a:off x="4759675" y="4843417"/>
            <a:ext cx="4384325" cy="30008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Marissa Vasquez, Asst. Professor, Cal State San Marcos</a:t>
            </a:r>
            <a:endParaRPr sz="11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b60d23c24b_2_130"/>
          <p:cNvSpPr/>
          <p:nvPr/>
        </p:nvSpPr>
        <p:spPr>
          <a:xfrm>
            <a:off x="1303750" y="2039126"/>
            <a:ext cx="4572000" cy="1350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Students will think: </a:t>
            </a:r>
            <a:endParaRPr sz="2400"/>
          </a:p>
          <a:p>
            <a:pPr indent="0" lvl="1" marL="34290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“I matter.” </a:t>
            </a:r>
            <a:endParaRPr sz="2400"/>
          </a:p>
          <a:p>
            <a:pPr indent="0" lvl="1" marL="34290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“Somebody cares about me.” </a:t>
            </a:r>
            <a:endParaRPr sz="2400"/>
          </a:p>
          <a:p>
            <a:pPr indent="0" lvl="1" marL="34290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“I am a capable person.</a:t>
            </a:r>
            <a:endParaRPr sz="2400"/>
          </a:p>
        </p:txBody>
      </p:sp>
      <p:sp>
        <p:nvSpPr>
          <p:cNvPr id="299" name="Google Shape;299;gb60d23c24b_2_130"/>
          <p:cNvSpPr/>
          <p:nvPr/>
        </p:nvSpPr>
        <p:spPr>
          <a:xfrm>
            <a:off x="1291600" y="978650"/>
            <a:ext cx="6423600" cy="6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validation is present, students feel capable of learning and have a sense of self worth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t/>
            </a:r>
            <a:endParaRPr/>
          </a:p>
        </p:txBody>
      </p:sp>
      <p:sp>
        <p:nvSpPr>
          <p:cNvPr id="166" name="Google Shape;166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67" name="Google Shape;167;p2"/>
          <p:cNvPicPr preferRelativeResize="0"/>
          <p:nvPr/>
        </p:nvPicPr>
        <p:blipFill rotWithShape="1">
          <a:blip r:embed="rId3">
            <a:alphaModFix/>
          </a:blip>
          <a:srcRect b="5024" l="56434" r="0" t="0"/>
          <a:stretch/>
        </p:blipFill>
        <p:spPr>
          <a:xfrm>
            <a:off x="5218475" y="282850"/>
            <a:ext cx="3579224" cy="4389175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"/>
          <p:cNvSpPr txBox="1"/>
          <p:nvPr/>
        </p:nvSpPr>
        <p:spPr>
          <a:xfrm>
            <a:off x="229600" y="4796700"/>
            <a:ext cx="8310600" cy="3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1" lang="en-US" sz="1100">
                <a:highlight>
                  <a:srgbClr val="FFFFFF"/>
                </a:highlight>
              </a:rPr>
              <a:t>sites.northwestern.edu/msaatnu/2020/07/09/the-i-in-identity-series-identity-wheel-self-reflection/</a:t>
            </a:r>
            <a:endParaRPr b="0" i="1" sz="1000" u="none" cap="none" strike="noStrike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9" name="Google Shape;169;p2"/>
          <p:cNvPicPr preferRelativeResize="0"/>
          <p:nvPr/>
        </p:nvPicPr>
        <p:blipFill rotWithShape="1">
          <a:blip r:embed="rId4">
            <a:alphaModFix/>
          </a:blip>
          <a:srcRect b="9788" l="12524" r="12389" t="20940"/>
          <a:stretch/>
        </p:blipFill>
        <p:spPr>
          <a:xfrm>
            <a:off x="311700" y="-31212"/>
            <a:ext cx="4554349" cy="4864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/>
          <p:nvPr>
            <p:ph type="ctrTitle"/>
          </p:nvPr>
        </p:nvSpPr>
        <p:spPr>
          <a:xfrm>
            <a:off x="2038350" y="647700"/>
            <a:ext cx="59949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Creating </a:t>
            </a:r>
            <a:endParaRPr sz="4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Classroom </a:t>
            </a:r>
            <a:endParaRPr sz="4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Cultures</a:t>
            </a:r>
            <a:endParaRPr sz="4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200"/>
              <a:t>with Castro</a:t>
            </a:r>
            <a:endParaRPr sz="2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aa1b1b646b_0_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Looking in &amp; building out </a:t>
            </a:r>
            <a:endParaRPr/>
          </a:p>
        </p:txBody>
      </p:sp>
      <p:sp>
        <p:nvSpPr>
          <p:cNvPr id="180" name="Google Shape;180;gaa1b1b646b_0_0"/>
          <p:cNvSpPr txBox="1"/>
          <p:nvPr>
            <p:ph idx="1" type="body"/>
          </p:nvPr>
        </p:nvSpPr>
        <p:spPr>
          <a:xfrm>
            <a:off x="311700" y="1318750"/>
            <a:ext cx="8520600" cy="322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Before creating and establishing classroom norms reflect</a:t>
            </a:r>
            <a:r>
              <a:rPr b="1" lang="en-US"/>
              <a:t>: </a:t>
            </a:r>
            <a:endParaRPr b="1"/>
          </a:p>
          <a:p>
            <a:pPr indent="-317500" lvl="1" marL="914400" rtl="0" algn="l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en-US"/>
              <a:t>What kinds of things to I need in the </a:t>
            </a:r>
            <a:r>
              <a:rPr lang="en-US"/>
              <a:t>learning</a:t>
            </a:r>
            <a:r>
              <a:rPr lang="en-US"/>
              <a:t> </a:t>
            </a:r>
            <a:r>
              <a:rPr lang="en-US"/>
              <a:t>environment</a:t>
            </a:r>
            <a:r>
              <a:rPr lang="en-US"/>
              <a:t> to be an educator and learner?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1" marL="914400" rtl="0" algn="l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en-US"/>
              <a:t>What am I willing to do to for my students to build an </a:t>
            </a:r>
            <a:r>
              <a:rPr lang="en-US"/>
              <a:t>environment</a:t>
            </a:r>
            <a:r>
              <a:rPr lang="en-US"/>
              <a:t> that sees them as developing scholars and </a:t>
            </a:r>
            <a:r>
              <a:rPr lang="en-US"/>
              <a:t>members</a:t>
            </a:r>
            <a:r>
              <a:rPr lang="en-US"/>
              <a:t> of a </a:t>
            </a:r>
            <a:r>
              <a:rPr i="1" lang="en-US"/>
              <a:t>community</a:t>
            </a:r>
            <a:r>
              <a:rPr lang="en-US"/>
              <a:t>?  </a:t>
            </a:r>
            <a:endParaRPr/>
          </a:p>
          <a:p>
            <a:pPr indent="0" lvl="0" marL="13716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b3afcffb4b_1_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Looking in &amp; building out </a:t>
            </a:r>
            <a:endParaRPr/>
          </a:p>
        </p:txBody>
      </p:sp>
      <p:sp>
        <p:nvSpPr>
          <p:cNvPr id="186" name="Google Shape;186;gb3afcffb4b_1_0"/>
          <p:cNvSpPr txBox="1"/>
          <p:nvPr>
            <p:ph idx="1" type="body"/>
          </p:nvPr>
        </p:nvSpPr>
        <p:spPr>
          <a:xfrm>
            <a:off x="311700" y="1152475"/>
            <a:ext cx="8520600" cy="322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/>
              <a:t>Build</a:t>
            </a:r>
            <a:r>
              <a:rPr lang="en-US" sz="1400"/>
              <a:t> </a:t>
            </a:r>
            <a:r>
              <a:rPr lang="en-US" sz="1400"/>
              <a:t>opportunities for personal relationships to develop</a:t>
            </a:r>
            <a:endParaRPr sz="1400"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en-US" sz="1400"/>
              <a:t>Allow students to opt out of ice breakers 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US" sz="1400"/>
              <a:t>Hold 1-to-1 relational meetings 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US" sz="1400"/>
              <a:t>Music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US" sz="1400"/>
              <a:t>Personality surveys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US" sz="1400"/>
              <a:t>Think-Pair-Share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US" sz="1400"/>
              <a:t>Embrace the tension that comes from decentralizing</a:t>
            </a:r>
            <a:r>
              <a:rPr i="1" lang="en-US" sz="1400"/>
              <a:t> </a:t>
            </a:r>
            <a:r>
              <a:rPr lang="en-US" sz="1400"/>
              <a:t>our </a:t>
            </a:r>
            <a:r>
              <a:rPr i="1" lang="en-US" sz="1400"/>
              <a:t>power-over</a:t>
            </a:r>
            <a:endParaRPr i="1" sz="1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aa1b1b646b_0_4"/>
          <p:cNvSpPr txBox="1"/>
          <p:nvPr>
            <p:ph type="ctrTitle"/>
          </p:nvPr>
        </p:nvSpPr>
        <p:spPr>
          <a:xfrm>
            <a:off x="1635350" y="347650"/>
            <a:ext cx="6947700" cy="99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Flexibility in facilitation</a:t>
            </a:r>
            <a:endParaRPr/>
          </a:p>
        </p:txBody>
      </p:sp>
      <p:sp>
        <p:nvSpPr>
          <p:cNvPr id="192" name="Google Shape;192;gaa1b1b646b_0_4"/>
          <p:cNvSpPr txBox="1"/>
          <p:nvPr>
            <p:ph idx="1" type="body"/>
          </p:nvPr>
        </p:nvSpPr>
        <p:spPr>
          <a:xfrm>
            <a:off x="1635350" y="1794575"/>
            <a:ext cx="6947700" cy="274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/>
              <a:t>Evaluate class format often</a:t>
            </a:r>
            <a:endParaRPr sz="1400"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en-US" sz="1400"/>
              <a:t>Anonymously</a:t>
            </a:r>
            <a:endParaRPr sz="14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-US" sz="1400"/>
              <a:t>Implement feedback as soon as possible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4"/>
          <p:cNvSpPr txBox="1"/>
          <p:nvPr>
            <p:ph type="title"/>
          </p:nvPr>
        </p:nvSpPr>
        <p:spPr>
          <a:xfrm>
            <a:off x="0" y="0"/>
            <a:ext cx="9144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Feminist Teaching Pedagogy with Abha</a:t>
            </a:r>
            <a:endParaRPr/>
          </a:p>
        </p:txBody>
      </p:sp>
      <p:sp>
        <p:nvSpPr>
          <p:cNvPr id="198" name="Google Shape;198;p4"/>
          <p:cNvSpPr txBox="1"/>
          <p:nvPr/>
        </p:nvSpPr>
        <p:spPr>
          <a:xfrm>
            <a:off x="102785" y="992279"/>
            <a:ext cx="4842439" cy="365436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5715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Minimizing power imbalance in the classroom and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devaluing hierarchy</a:t>
            </a:r>
            <a:endParaRPr/>
          </a:p>
          <a:p>
            <a:pPr indent="-5715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Classroom as a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shared and safe space</a:t>
            </a:r>
            <a:endParaRPr/>
          </a:p>
          <a:p>
            <a:pPr indent="-5715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Everyone is a teacher and a student in the classroom!</a:t>
            </a:r>
            <a:endParaRPr/>
          </a:p>
        </p:txBody>
      </p:sp>
      <p:pic>
        <p:nvPicPr>
          <p:cNvPr id="199" name="Google Shape;19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45224" y="1691951"/>
            <a:ext cx="4103108" cy="29546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5"/>
          <p:cNvSpPr txBox="1"/>
          <p:nvPr>
            <p:ph type="title"/>
          </p:nvPr>
        </p:nvSpPr>
        <p:spPr>
          <a:xfrm>
            <a:off x="0" y="1"/>
            <a:ext cx="9144000" cy="80873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Classroom community</a:t>
            </a:r>
            <a:endParaRPr/>
          </a:p>
        </p:txBody>
      </p:sp>
      <p:grpSp>
        <p:nvGrpSpPr>
          <p:cNvPr id="205" name="Google Shape;205;p5"/>
          <p:cNvGrpSpPr/>
          <p:nvPr/>
        </p:nvGrpSpPr>
        <p:grpSpPr>
          <a:xfrm>
            <a:off x="281895" y="899144"/>
            <a:ext cx="5567032" cy="2945067"/>
            <a:chOff x="-228086" y="2177523"/>
            <a:chExt cx="6773746" cy="3487468"/>
          </a:xfrm>
        </p:grpSpPr>
        <p:sp>
          <p:nvSpPr>
            <p:cNvPr id="206" name="Google Shape;206;p5"/>
            <p:cNvSpPr/>
            <p:nvPr/>
          </p:nvSpPr>
          <p:spPr>
            <a:xfrm flipH="1">
              <a:off x="-228086" y="2177523"/>
              <a:ext cx="2448272" cy="488597"/>
            </a:xfrm>
            <a:prstGeom prst="wedgeRoundRectCallout">
              <a:avLst>
                <a:gd fmla="val -76254" name="adj1"/>
                <a:gd fmla="val 161949" name="adj2"/>
                <a:gd fmla="val 16667" name="adj3"/>
              </a:avLst>
            </a:prstGeom>
            <a:solidFill>
              <a:srgbClr val="D9D9D9"/>
            </a:solidFill>
            <a:ln cap="flat" cmpd="sng" w="9525">
              <a:solidFill>
                <a:srgbClr val="4F81BD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5"/>
            <p:cNvSpPr/>
            <p:nvPr/>
          </p:nvSpPr>
          <p:spPr>
            <a:xfrm flipH="1">
              <a:off x="-155100" y="4851421"/>
              <a:ext cx="2448272" cy="460992"/>
            </a:xfrm>
            <a:prstGeom prst="wedgeRoundRectCallout">
              <a:avLst>
                <a:gd fmla="val -71383" name="adj1"/>
                <a:gd fmla="val -106805" name="adj2"/>
                <a:gd fmla="val 16667" name="adj3"/>
              </a:avLst>
            </a:prstGeom>
            <a:solidFill>
              <a:srgbClr val="D9D9D9"/>
            </a:solidFill>
            <a:ln cap="flat" cmpd="sng" w="9525">
              <a:solidFill>
                <a:srgbClr val="4F81BD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5"/>
            <p:cNvSpPr/>
            <p:nvPr/>
          </p:nvSpPr>
          <p:spPr>
            <a:xfrm>
              <a:off x="2587430" y="2253062"/>
              <a:ext cx="3958230" cy="3411929"/>
            </a:xfrm>
            <a:custGeom>
              <a:rect b="b" l="l" r="r" t="t"/>
              <a:pathLst>
                <a:path extrusionOk="0" h="120000" w="120000">
                  <a:moveTo>
                    <a:pt x="93447" y="14389"/>
                  </a:moveTo>
                  <a:cubicBezTo>
                    <a:pt x="113416" y="28822"/>
                    <a:pt x="121707" y="54408"/>
                    <a:pt x="113961" y="77693"/>
                  </a:cubicBezTo>
                  <a:cubicBezTo>
                    <a:pt x="106214" y="100978"/>
                    <a:pt x="84205" y="116629"/>
                    <a:pt x="59505" y="116416"/>
                  </a:cubicBezTo>
                  <a:cubicBezTo>
                    <a:pt x="34806" y="116202"/>
                    <a:pt x="13074" y="100174"/>
                    <a:pt x="5737" y="76758"/>
                  </a:cubicBezTo>
                  <a:cubicBezTo>
                    <a:pt x="-1599" y="53343"/>
                    <a:pt x="7139" y="27904"/>
                    <a:pt x="27358" y="13818"/>
                  </a:cubicBezTo>
                  <a:lnTo>
                    <a:pt x="25610" y="10823"/>
                  </a:lnTo>
                  <a:lnTo>
                    <a:pt x="33134" y="13979"/>
                  </a:lnTo>
                  <a:lnTo>
                    <a:pt x="32344" y="22360"/>
                  </a:lnTo>
                  <a:lnTo>
                    <a:pt x="30596" y="19365"/>
                  </a:lnTo>
                  <a:lnTo>
                    <a:pt x="30596" y="19365"/>
                  </a:lnTo>
                  <a:cubicBezTo>
                    <a:pt x="12503" y="31862"/>
                    <a:pt x="4755" y="54355"/>
                    <a:pt x="11433" y="74998"/>
                  </a:cubicBezTo>
                  <a:cubicBezTo>
                    <a:pt x="18111" y="95640"/>
                    <a:pt x="37682" y="109697"/>
                    <a:pt x="59840" y="109765"/>
                  </a:cubicBezTo>
                  <a:cubicBezTo>
                    <a:pt x="81998" y="109833"/>
                    <a:pt x="101659" y="95897"/>
                    <a:pt x="108469" y="75296"/>
                  </a:cubicBezTo>
                  <a:cubicBezTo>
                    <a:pt x="115280" y="54694"/>
                    <a:pt x="107677" y="32155"/>
                    <a:pt x="89665" y="19546"/>
                  </a:cubicBezTo>
                  <a:close/>
                </a:path>
              </a:pathLst>
            </a:custGeom>
            <a:solidFill>
              <a:srgbClr val="3188B4"/>
            </a:solidFill>
            <a:ln cap="flat" cmpd="sng" w="25400">
              <a:solidFill>
                <a:srgbClr val="3188B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9" name="Google Shape;209;p5"/>
            <p:cNvGrpSpPr/>
            <p:nvPr/>
          </p:nvGrpSpPr>
          <p:grpSpPr>
            <a:xfrm>
              <a:off x="2831753" y="2401854"/>
              <a:ext cx="3469585" cy="2344075"/>
              <a:chOff x="660446" y="36343"/>
              <a:chExt cx="3469585" cy="2344075"/>
            </a:xfrm>
          </p:grpSpPr>
          <p:sp>
            <p:nvSpPr>
              <p:cNvPr id="210" name="Google Shape;210;p5"/>
              <p:cNvSpPr/>
              <p:nvPr/>
            </p:nvSpPr>
            <p:spPr>
              <a:xfrm>
                <a:off x="660446" y="806614"/>
                <a:ext cx="3469585" cy="157380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38100">
                <a:solidFill>
                  <a:srgbClr val="505050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40000" rotWithShape="0" dir="5400000" dist="20000">
                  <a:srgbClr val="000000">
                    <a:alpha val="37647"/>
                  </a:srgbClr>
                </a:outerShdw>
              </a:effectLst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05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" name="Google Shape;211;p5"/>
              <p:cNvSpPr/>
              <p:nvPr/>
            </p:nvSpPr>
            <p:spPr>
              <a:xfrm>
                <a:off x="1674253" y="36343"/>
                <a:ext cx="1391260" cy="6599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8575" lIns="48575" spcFirstLastPara="1" rIns="48575" wrap="square" tIns="48575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275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2" name="Google Shape;212;p5"/>
            <p:cNvSpPr txBox="1"/>
            <p:nvPr/>
          </p:nvSpPr>
          <p:spPr>
            <a:xfrm>
              <a:off x="-204710" y="4879479"/>
              <a:ext cx="2448272" cy="3354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5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Assignments</a:t>
              </a:r>
              <a:endPara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5"/>
            <p:cNvSpPr txBox="1"/>
            <p:nvPr/>
          </p:nvSpPr>
          <p:spPr>
            <a:xfrm>
              <a:off x="-204710" y="2213813"/>
              <a:ext cx="2547499" cy="5489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5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Classroom style &amp; Syllabus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5"/>
          <p:cNvSpPr/>
          <p:nvPr/>
        </p:nvSpPr>
        <p:spPr>
          <a:xfrm>
            <a:off x="2792146" y="1895741"/>
            <a:ext cx="2818797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By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the students, </a:t>
            </a:r>
            <a:r>
              <a:rPr b="0" i="1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the students and </a:t>
            </a:r>
            <a:r>
              <a:rPr b="0" i="1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the students</a:t>
            </a:r>
            <a:endParaRPr/>
          </a:p>
        </p:txBody>
      </p:sp>
      <p:sp>
        <p:nvSpPr>
          <p:cNvPr id="215" name="Google Shape;215;p5"/>
          <p:cNvSpPr/>
          <p:nvPr/>
        </p:nvSpPr>
        <p:spPr>
          <a:xfrm flipH="1">
            <a:off x="2985060" y="4235088"/>
            <a:ext cx="2146775" cy="385245"/>
          </a:xfrm>
          <a:prstGeom prst="wedgeRoundRectCallout">
            <a:avLst>
              <a:gd fmla="val -10098" name="adj1"/>
              <a:gd fmla="val -164779" name="adj2"/>
              <a:gd fmla="val 16667" name="adj3"/>
            </a:avLst>
          </a:prstGeom>
          <a:solidFill>
            <a:srgbClr val="D9D9D9"/>
          </a:solidFill>
          <a:ln cap="flat" cmpd="sng" w="9525">
            <a:solidFill>
              <a:srgbClr val="4F81BD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In-class discussions</a:t>
            </a:r>
            <a:endParaRPr/>
          </a:p>
        </p:txBody>
      </p:sp>
      <p:sp>
        <p:nvSpPr>
          <p:cNvPr id="216" name="Google Shape;216;p5"/>
          <p:cNvSpPr/>
          <p:nvPr/>
        </p:nvSpPr>
        <p:spPr>
          <a:xfrm flipH="1">
            <a:off x="6140527" y="3207068"/>
            <a:ext cx="2012123" cy="331733"/>
          </a:xfrm>
          <a:prstGeom prst="wedgeRoundRectCallout">
            <a:avLst>
              <a:gd fmla="val 71442" name="adj1"/>
              <a:gd fmla="val -150675" name="adj2"/>
              <a:gd fmla="val 16667" name="adj3"/>
            </a:avLst>
          </a:prstGeom>
          <a:solidFill>
            <a:srgbClr val="D9D9D9"/>
          </a:solidFill>
          <a:ln cap="flat" cmpd="sng" w="9525">
            <a:solidFill>
              <a:srgbClr val="4F81BD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Formative assessment</a:t>
            </a:r>
            <a:endParaRPr/>
          </a:p>
        </p:txBody>
      </p:sp>
      <p:sp>
        <p:nvSpPr>
          <p:cNvPr id="217" name="Google Shape;217;p5"/>
          <p:cNvSpPr/>
          <p:nvPr/>
        </p:nvSpPr>
        <p:spPr>
          <a:xfrm flipH="1">
            <a:off x="6230721" y="1342111"/>
            <a:ext cx="2012123" cy="580893"/>
          </a:xfrm>
          <a:prstGeom prst="wedgeRoundRectCallout">
            <a:avLst>
              <a:gd fmla="val 71442" name="adj1"/>
              <a:gd fmla="val 109967" name="adj2"/>
              <a:gd fmla="val 16667" name="adj3"/>
            </a:avLst>
          </a:prstGeom>
          <a:solidFill>
            <a:srgbClr val="D9D9D9"/>
          </a:solidFill>
          <a:ln cap="flat" cmpd="sng" w="9525">
            <a:solidFill>
              <a:srgbClr val="4F81BD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Continued engagement outside the classroom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6"/>
          <p:cNvSpPr/>
          <p:nvPr/>
        </p:nvSpPr>
        <p:spPr>
          <a:xfrm>
            <a:off x="4629840" y="805663"/>
            <a:ext cx="4428598" cy="4124049"/>
          </a:xfrm>
          <a:prstGeom prst="roundRect">
            <a:avLst>
              <a:gd fmla="val 16667" name="adj"/>
            </a:avLst>
          </a:prstGeom>
          <a:solidFill>
            <a:srgbClr val="FFCC8B">
              <a:alpha val="14901"/>
            </a:srgbClr>
          </a:solidFill>
          <a:ln cap="flat" cmpd="sng" w="19050">
            <a:solidFill>
              <a:schemeClr val="accent5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6"/>
          <p:cNvSpPr/>
          <p:nvPr/>
        </p:nvSpPr>
        <p:spPr>
          <a:xfrm>
            <a:off x="100621" y="808734"/>
            <a:ext cx="4428598" cy="4124049"/>
          </a:xfrm>
          <a:prstGeom prst="roundRect">
            <a:avLst>
              <a:gd fmla="val 16667" name="adj"/>
            </a:avLst>
          </a:prstGeom>
          <a:solidFill>
            <a:srgbClr val="31EAFE">
              <a:alpha val="14901"/>
            </a:srgbClr>
          </a:solidFill>
          <a:ln cap="flat" cmpd="sng" w="19050">
            <a:solidFill>
              <a:schemeClr val="accent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6"/>
          <p:cNvSpPr txBox="1"/>
          <p:nvPr/>
        </p:nvSpPr>
        <p:spPr>
          <a:xfrm>
            <a:off x="188039" y="1000285"/>
            <a:ext cx="4341180" cy="4770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Classroom style &amp; Syllabus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Beginning the semester by reflecting on our own positionalities and impact on implicit bias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Setting class norms at the beginning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Beginning class with one-word check-in’s to set the tone of the class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Adding voices of color to the syllabus to diversify the syllabus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8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6"/>
          <p:cNvSpPr txBox="1"/>
          <p:nvPr/>
        </p:nvSpPr>
        <p:spPr>
          <a:xfrm>
            <a:off x="4717258" y="1000285"/>
            <a:ext cx="4341180" cy="3323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Assignments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Students could submit a diverse range of assignments – podcasts, papers, Twitter/Instagram posts etc.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Suggest new content for the class through asynchronous discussions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Student self-assessment of class performance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6"/>
          <p:cNvSpPr txBox="1"/>
          <p:nvPr>
            <p:ph type="title"/>
          </p:nvPr>
        </p:nvSpPr>
        <p:spPr>
          <a:xfrm>
            <a:off x="0" y="1"/>
            <a:ext cx="9144000" cy="80873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Classroom community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